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51" r:id="rId1"/>
  </p:sldMasterIdLst>
  <p:notesMasterIdLst>
    <p:notesMasterId r:id="rId34"/>
  </p:notesMasterIdLst>
  <p:handoutMasterIdLst>
    <p:handoutMasterId r:id="rId35"/>
  </p:handoutMasterIdLst>
  <p:sldIdLst>
    <p:sldId id="287" r:id="rId2"/>
    <p:sldId id="505" r:id="rId3"/>
    <p:sldId id="489" r:id="rId4"/>
    <p:sldId id="491" r:id="rId5"/>
    <p:sldId id="492" r:id="rId6"/>
    <p:sldId id="488" r:id="rId7"/>
    <p:sldId id="494" r:id="rId8"/>
    <p:sldId id="496" r:id="rId9"/>
    <p:sldId id="498" r:id="rId10"/>
    <p:sldId id="499" r:id="rId11"/>
    <p:sldId id="500" r:id="rId12"/>
    <p:sldId id="522" r:id="rId13"/>
    <p:sldId id="497" r:id="rId14"/>
    <p:sldId id="501" r:id="rId15"/>
    <p:sldId id="502" r:id="rId16"/>
    <p:sldId id="503" r:id="rId17"/>
    <p:sldId id="504" r:id="rId18"/>
    <p:sldId id="506" r:id="rId19"/>
    <p:sldId id="507" r:id="rId20"/>
    <p:sldId id="521" r:id="rId21"/>
    <p:sldId id="508" r:id="rId22"/>
    <p:sldId id="523" r:id="rId23"/>
    <p:sldId id="509" r:id="rId24"/>
    <p:sldId id="510" r:id="rId25"/>
    <p:sldId id="511" r:id="rId26"/>
    <p:sldId id="519" r:id="rId27"/>
    <p:sldId id="520" r:id="rId28"/>
    <p:sldId id="512" r:id="rId29"/>
    <p:sldId id="514" r:id="rId30"/>
    <p:sldId id="515" r:id="rId31"/>
    <p:sldId id="516" r:id="rId32"/>
    <p:sldId id="518" r:id="rId33"/>
  </p:sldIdLst>
  <p:sldSz cx="9144000" cy="6858000" type="screen4x3"/>
  <p:notesSz cx="7315200" cy="9601200"/>
  <p:defaultTextStyle>
    <a:defPPr>
      <a:defRPr lang="en-US"/>
    </a:defPPr>
    <a:lvl1pPr algn="ctr" rtl="0" eaLnBrk="0" fontAlgn="base" hangingPunct="0">
      <a:spcBef>
        <a:spcPct val="0"/>
      </a:spcBef>
      <a:spcAft>
        <a:spcPct val="0"/>
      </a:spcAft>
      <a:defRPr sz="2800" kern="1200">
        <a:solidFill>
          <a:schemeClr val="tx1"/>
        </a:solidFill>
        <a:latin typeface="Arial" pitchFamily="34" charset="0"/>
        <a:ea typeface="+mn-ea"/>
        <a:cs typeface="+mn-cs"/>
      </a:defRPr>
    </a:lvl1pPr>
    <a:lvl2pPr marL="457200" algn="ctr" rtl="0" eaLnBrk="0" fontAlgn="base" hangingPunct="0">
      <a:spcBef>
        <a:spcPct val="0"/>
      </a:spcBef>
      <a:spcAft>
        <a:spcPct val="0"/>
      </a:spcAft>
      <a:defRPr sz="2800" kern="1200">
        <a:solidFill>
          <a:schemeClr val="tx1"/>
        </a:solidFill>
        <a:latin typeface="Arial" pitchFamily="34" charset="0"/>
        <a:ea typeface="+mn-ea"/>
        <a:cs typeface="+mn-cs"/>
      </a:defRPr>
    </a:lvl2pPr>
    <a:lvl3pPr marL="914400" algn="ctr" rtl="0" eaLnBrk="0" fontAlgn="base" hangingPunct="0">
      <a:spcBef>
        <a:spcPct val="0"/>
      </a:spcBef>
      <a:spcAft>
        <a:spcPct val="0"/>
      </a:spcAft>
      <a:defRPr sz="2800" kern="1200">
        <a:solidFill>
          <a:schemeClr val="tx1"/>
        </a:solidFill>
        <a:latin typeface="Arial" pitchFamily="34" charset="0"/>
        <a:ea typeface="+mn-ea"/>
        <a:cs typeface="+mn-cs"/>
      </a:defRPr>
    </a:lvl3pPr>
    <a:lvl4pPr marL="1371600" algn="ctr" rtl="0" eaLnBrk="0" fontAlgn="base" hangingPunct="0">
      <a:spcBef>
        <a:spcPct val="0"/>
      </a:spcBef>
      <a:spcAft>
        <a:spcPct val="0"/>
      </a:spcAft>
      <a:defRPr sz="2800" kern="1200">
        <a:solidFill>
          <a:schemeClr val="tx1"/>
        </a:solidFill>
        <a:latin typeface="Arial" pitchFamily="34" charset="0"/>
        <a:ea typeface="+mn-ea"/>
        <a:cs typeface="+mn-cs"/>
      </a:defRPr>
    </a:lvl4pPr>
    <a:lvl5pPr marL="1828800" algn="ctr" rtl="0" eaLnBrk="0" fontAlgn="base" hangingPunct="0">
      <a:spcBef>
        <a:spcPct val="0"/>
      </a:spcBef>
      <a:spcAft>
        <a:spcPct val="0"/>
      </a:spcAft>
      <a:defRPr sz="2800" kern="1200">
        <a:solidFill>
          <a:schemeClr val="tx1"/>
        </a:solidFill>
        <a:latin typeface="Arial" pitchFamily="34" charset="0"/>
        <a:ea typeface="+mn-ea"/>
        <a:cs typeface="+mn-cs"/>
      </a:defRPr>
    </a:lvl5pPr>
    <a:lvl6pPr marL="2286000" algn="l" defTabSz="914400" rtl="0" eaLnBrk="1" latinLnBrk="0" hangingPunct="1">
      <a:defRPr sz="2800" kern="1200">
        <a:solidFill>
          <a:schemeClr val="tx1"/>
        </a:solidFill>
        <a:latin typeface="Arial" pitchFamily="34" charset="0"/>
        <a:ea typeface="+mn-ea"/>
        <a:cs typeface="+mn-cs"/>
      </a:defRPr>
    </a:lvl6pPr>
    <a:lvl7pPr marL="2743200" algn="l" defTabSz="914400" rtl="0" eaLnBrk="1" latinLnBrk="0" hangingPunct="1">
      <a:defRPr sz="2800" kern="1200">
        <a:solidFill>
          <a:schemeClr val="tx1"/>
        </a:solidFill>
        <a:latin typeface="Arial" pitchFamily="34" charset="0"/>
        <a:ea typeface="+mn-ea"/>
        <a:cs typeface="+mn-cs"/>
      </a:defRPr>
    </a:lvl7pPr>
    <a:lvl8pPr marL="3200400" algn="l" defTabSz="914400" rtl="0" eaLnBrk="1" latinLnBrk="0" hangingPunct="1">
      <a:defRPr sz="2800" kern="1200">
        <a:solidFill>
          <a:schemeClr val="tx1"/>
        </a:solidFill>
        <a:latin typeface="Arial" pitchFamily="34" charset="0"/>
        <a:ea typeface="+mn-ea"/>
        <a:cs typeface="+mn-cs"/>
      </a:defRPr>
    </a:lvl8pPr>
    <a:lvl9pPr marL="3657600" algn="l" defTabSz="914400" rtl="0" eaLnBrk="1" latinLnBrk="0" hangingPunct="1">
      <a:defRPr sz="2800"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CC"/>
    <a:srgbClr val="0033CC"/>
    <a:srgbClr val="3333FF"/>
    <a:srgbClr val="0000FF"/>
    <a:srgbClr val="0046D2"/>
    <a:srgbClr val="FF0000"/>
    <a:srgbClr val="000000"/>
    <a:srgbClr val="008000"/>
    <a:srgbClr val="66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9952" autoAdjust="0"/>
    <p:restoredTop sz="99763" autoAdjust="0"/>
  </p:normalViewPr>
  <p:slideViewPr>
    <p:cSldViewPr snapToGrid="0">
      <p:cViewPr>
        <p:scale>
          <a:sx n="66" d="100"/>
          <a:sy n="66" d="100"/>
        </p:scale>
        <p:origin x="-1133" y="-52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100" d="100"/>
          <a:sy n="100" d="100"/>
        </p:scale>
        <p:origin x="-1459" y="43"/>
      </p:cViewPr>
      <p:guideLst>
        <p:guide orient="horz" pos="3024"/>
        <p:guide pos="23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62" name="Rectangle 2"/>
          <p:cNvSpPr>
            <a:spLocks noGrp="1" noChangeArrowheads="1"/>
          </p:cNvSpPr>
          <p:nvPr>
            <p:ph type="hdr" sz="quarter"/>
          </p:nvPr>
        </p:nvSpPr>
        <p:spPr bwMode="auto">
          <a:xfrm>
            <a:off x="1" y="1"/>
            <a:ext cx="3169596" cy="479735"/>
          </a:xfrm>
          <a:prstGeom prst="rect">
            <a:avLst/>
          </a:prstGeom>
          <a:noFill/>
          <a:ln w="9525">
            <a:noFill/>
            <a:miter lim="800000"/>
            <a:headEnd/>
            <a:tailEnd/>
          </a:ln>
          <a:effectLst/>
        </p:spPr>
        <p:txBody>
          <a:bodyPr vert="horz" wrap="square" lIns="93543" tIns="46772" rIns="93543" bIns="46772" numCol="1" anchor="t" anchorCtr="0" compatLnSpc="1">
            <a:prstTxWarp prst="textNoShape">
              <a:avLst/>
            </a:prstTxWarp>
          </a:bodyPr>
          <a:lstStyle>
            <a:lvl1pPr algn="l">
              <a:defRPr sz="1200">
                <a:latin typeface="Times New Roman" pitchFamily="18" charset="0"/>
              </a:defRPr>
            </a:lvl1pPr>
          </a:lstStyle>
          <a:p>
            <a:endParaRPr lang="en-US" dirty="0"/>
          </a:p>
        </p:txBody>
      </p:sp>
      <p:sp>
        <p:nvSpPr>
          <p:cNvPr id="296963" name="Rectangle 3"/>
          <p:cNvSpPr>
            <a:spLocks noGrp="1" noChangeArrowheads="1"/>
          </p:cNvSpPr>
          <p:nvPr>
            <p:ph type="dt" sz="quarter" idx="1"/>
          </p:nvPr>
        </p:nvSpPr>
        <p:spPr bwMode="auto">
          <a:xfrm>
            <a:off x="4143984" y="1"/>
            <a:ext cx="3169596" cy="479735"/>
          </a:xfrm>
          <a:prstGeom prst="rect">
            <a:avLst/>
          </a:prstGeom>
          <a:noFill/>
          <a:ln w="9525">
            <a:noFill/>
            <a:miter lim="800000"/>
            <a:headEnd/>
            <a:tailEnd/>
          </a:ln>
          <a:effectLst/>
        </p:spPr>
        <p:txBody>
          <a:bodyPr vert="horz" wrap="square" lIns="93543" tIns="46772" rIns="93543" bIns="46772" numCol="1" anchor="t" anchorCtr="0" compatLnSpc="1">
            <a:prstTxWarp prst="textNoShape">
              <a:avLst/>
            </a:prstTxWarp>
          </a:bodyPr>
          <a:lstStyle>
            <a:lvl1pPr algn="r">
              <a:defRPr sz="1200">
                <a:latin typeface="Times New Roman" pitchFamily="18" charset="0"/>
              </a:defRPr>
            </a:lvl1pPr>
          </a:lstStyle>
          <a:p>
            <a:endParaRPr lang="en-US" dirty="0"/>
          </a:p>
        </p:txBody>
      </p:sp>
      <p:sp>
        <p:nvSpPr>
          <p:cNvPr id="296964" name="Rectangle 4"/>
          <p:cNvSpPr>
            <a:spLocks noGrp="1" noChangeArrowheads="1"/>
          </p:cNvSpPr>
          <p:nvPr>
            <p:ph type="ftr" sz="quarter" idx="2"/>
          </p:nvPr>
        </p:nvSpPr>
        <p:spPr bwMode="auto">
          <a:xfrm>
            <a:off x="1" y="9119840"/>
            <a:ext cx="3169596" cy="479735"/>
          </a:xfrm>
          <a:prstGeom prst="rect">
            <a:avLst/>
          </a:prstGeom>
          <a:noFill/>
          <a:ln w="9525">
            <a:noFill/>
            <a:miter lim="800000"/>
            <a:headEnd/>
            <a:tailEnd/>
          </a:ln>
          <a:effectLst/>
        </p:spPr>
        <p:txBody>
          <a:bodyPr vert="horz" wrap="square" lIns="93543" tIns="46772" rIns="93543" bIns="46772" numCol="1" anchor="b" anchorCtr="0" compatLnSpc="1">
            <a:prstTxWarp prst="textNoShape">
              <a:avLst/>
            </a:prstTxWarp>
          </a:bodyPr>
          <a:lstStyle>
            <a:lvl1pPr algn="l">
              <a:defRPr sz="1200">
                <a:latin typeface="Times New Roman" pitchFamily="18" charset="0"/>
              </a:defRPr>
            </a:lvl1pPr>
          </a:lstStyle>
          <a:p>
            <a:endParaRPr lang="en-US" dirty="0"/>
          </a:p>
        </p:txBody>
      </p:sp>
      <p:sp>
        <p:nvSpPr>
          <p:cNvPr id="296965" name="Rectangle 5"/>
          <p:cNvSpPr>
            <a:spLocks noGrp="1" noChangeArrowheads="1"/>
          </p:cNvSpPr>
          <p:nvPr>
            <p:ph type="sldNum" sz="quarter" idx="3"/>
          </p:nvPr>
        </p:nvSpPr>
        <p:spPr bwMode="auto">
          <a:xfrm>
            <a:off x="4143984" y="9119840"/>
            <a:ext cx="3169596" cy="479735"/>
          </a:xfrm>
          <a:prstGeom prst="rect">
            <a:avLst/>
          </a:prstGeom>
          <a:noFill/>
          <a:ln w="9525">
            <a:noFill/>
            <a:miter lim="800000"/>
            <a:headEnd/>
            <a:tailEnd/>
          </a:ln>
          <a:effectLst/>
        </p:spPr>
        <p:txBody>
          <a:bodyPr vert="horz" wrap="square" lIns="93543" tIns="46772" rIns="93543" bIns="46772" numCol="1" anchor="b" anchorCtr="0" compatLnSpc="1">
            <a:prstTxWarp prst="textNoShape">
              <a:avLst/>
            </a:prstTxWarp>
          </a:bodyPr>
          <a:lstStyle>
            <a:lvl1pPr algn="r">
              <a:defRPr sz="1200">
                <a:latin typeface="Times New Roman" pitchFamily="18" charset="0"/>
              </a:defRPr>
            </a:lvl1pPr>
          </a:lstStyle>
          <a:p>
            <a:fld id="{49AC7DE5-CC1B-4503-AE90-E16496B33780}" type="slidenum">
              <a:rPr lang="en-US"/>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5058" name="Rectangle 2"/>
          <p:cNvSpPr>
            <a:spLocks noGrp="1" noChangeArrowheads="1"/>
          </p:cNvSpPr>
          <p:nvPr>
            <p:ph type="hdr" sz="quarter"/>
          </p:nvPr>
        </p:nvSpPr>
        <p:spPr bwMode="auto">
          <a:xfrm>
            <a:off x="1" y="1"/>
            <a:ext cx="3169596" cy="47973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algn="l" defTabSz="966288">
              <a:defRPr sz="1200">
                <a:latin typeface="Times New Roman" pitchFamily="18" charset="0"/>
              </a:defRPr>
            </a:lvl1pPr>
          </a:lstStyle>
          <a:p>
            <a:endParaRPr lang="en-US" dirty="0"/>
          </a:p>
        </p:txBody>
      </p:sp>
      <p:sp>
        <p:nvSpPr>
          <p:cNvPr id="45059" name="Rectangle 3"/>
          <p:cNvSpPr>
            <a:spLocks noGrp="1" noChangeArrowheads="1"/>
          </p:cNvSpPr>
          <p:nvPr>
            <p:ph type="dt" idx="1"/>
          </p:nvPr>
        </p:nvSpPr>
        <p:spPr bwMode="auto">
          <a:xfrm>
            <a:off x="4145605" y="1"/>
            <a:ext cx="3169595" cy="479735"/>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lvl1pPr algn="r" defTabSz="966288">
              <a:defRPr sz="1200">
                <a:latin typeface="Times New Roman" pitchFamily="18" charset="0"/>
              </a:defRPr>
            </a:lvl1pPr>
          </a:lstStyle>
          <a:p>
            <a:endParaRPr lang="en-US" dirty="0"/>
          </a:p>
        </p:txBody>
      </p:sp>
      <p:sp>
        <p:nvSpPr>
          <p:cNvPr id="45060"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45061" name="Rectangle 5"/>
          <p:cNvSpPr>
            <a:spLocks noGrp="1" noChangeArrowheads="1"/>
          </p:cNvSpPr>
          <p:nvPr>
            <p:ph type="body" sz="quarter" idx="3"/>
          </p:nvPr>
        </p:nvSpPr>
        <p:spPr bwMode="auto">
          <a:xfrm>
            <a:off x="976009" y="4559919"/>
            <a:ext cx="5363183" cy="4320866"/>
          </a:xfrm>
          <a:prstGeom prst="rect">
            <a:avLst/>
          </a:prstGeom>
          <a:noFill/>
          <a:ln w="9525">
            <a:noFill/>
            <a:miter lim="800000"/>
            <a:headEnd/>
            <a:tailEnd/>
          </a:ln>
          <a:effectLst/>
        </p:spPr>
        <p:txBody>
          <a:bodyPr vert="horz" wrap="square" lIns="96658" tIns="48329" rIns="96658" bIns="48329"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5062" name="Rectangle 6"/>
          <p:cNvSpPr>
            <a:spLocks noGrp="1" noChangeArrowheads="1"/>
          </p:cNvSpPr>
          <p:nvPr>
            <p:ph type="ftr" sz="quarter" idx="4"/>
          </p:nvPr>
        </p:nvSpPr>
        <p:spPr bwMode="auto">
          <a:xfrm>
            <a:off x="1" y="9121466"/>
            <a:ext cx="3169596" cy="479734"/>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algn="l" defTabSz="966288">
              <a:defRPr sz="1200">
                <a:latin typeface="Times New Roman" pitchFamily="18" charset="0"/>
              </a:defRPr>
            </a:lvl1pPr>
          </a:lstStyle>
          <a:p>
            <a:endParaRPr lang="en-US" dirty="0"/>
          </a:p>
        </p:txBody>
      </p:sp>
      <p:sp>
        <p:nvSpPr>
          <p:cNvPr id="45063" name="Rectangle 7"/>
          <p:cNvSpPr>
            <a:spLocks noGrp="1" noChangeArrowheads="1"/>
          </p:cNvSpPr>
          <p:nvPr>
            <p:ph type="sldNum" sz="quarter" idx="5"/>
          </p:nvPr>
        </p:nvSpPr>
        <p:spPr bwMode="auto">
          <a:xfrm>
            <a:off x="4145605" y="9121466"/>
            <a:ext cx="3169595" cy="479734"/>
          </a:xfrm>
          <a:prstGeom prst="rect">
            <a:avLst/>
          </a:prstGeom>
          <a:noFill/>
          <a:ln w="9525">
            <a:noFill/>
            <a:miter lim="800000"/>
            <a:headEnd/>
            <a:tailEnd/>
          </a:ln>
          <a:effectLst/>
        </p:spPr>
        <p:txBody>
          <a:bodyPr vert="horz" wrap="square" lIns="96658" tIns="48329" rIns="96658" bIns="48329" numCol="1" anchor="b" anchorCtr="0" compatLnSpc="1">
            <a:prstTxWarp prst="textNoShape">
              <a:avLst/>
            </a:prstTxWarp>
          </a:bodyPr>
          <a:lstStyle>
            <a:lvl1pPr algn="r" defTabSz="966288">
              <a:defRPr sz="1200">
                <a:latin typeface="Times New Roman" pitchFamily="18" charset="0"/>
              </a:defRPr>
            </a:lvl1pPr>
          </a:lstStyle>
          <a:p>
            <a:fld id="{02329425-FE28-4151-9544-C82CACE30D4E}" type="slidenum">
              <a:rPr lang="en-US"/>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402A564-4FFB-4DA8-9157-23ACEBF8C49D}" type="slidenum">
              <a:rPr lang="en-US"/>
              <a:pPr/>
              <a:t>1</a:t>
            </a:fld>
            <a:endParaRPr lang="en-US" dirty="0"/>
          </a:p>
        </p:txBody>
      </p:sp>
      <p:sp>
        <p:nvSpPr>
          <p:cNvPr id="46082" name="Rectangle 2"/>
          <p:cNvSpPr>
            <a:spLocks noGrp="1" noRot="1" noChangeAspect="1" noChangeArrowheads="1" noTextEdit="1"/>
          </p:cNvSpPr>
          <p:nvPr>
            <p:ph type="sldImg"/>
          </p:nvPr>
        </p:nvSpPr>
        <p:spPr>
          <a:ln/>
        </p:spPr>
      </p:sp>
      <p:sp>
        <p:nvSpPr>
          <p:cNvPr id="46083"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13</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14</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15</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16</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17</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18</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19</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20</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21</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22</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5</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r>
              <a:rPr lang="en-US" dirty="0" smtClean="0"/>
              <a:t>Will be different forms for each type of petition</a:t>
            </a:r>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23</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24</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25</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26</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27</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28</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29</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30</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31</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32</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6</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7</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8</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9</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10</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11</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11FAA7-9F5A-467D-B46A-E708B84751D5}" type="slidenum">
              <a:rPr lang="en-US"/>
              <a:pPr/>
              <a:t>12</a:t>
            </a:fld>
            <a:endParaRPr lang="en-US" dirty="0"/>
          </a:p>
        </p:txBody>
      </p:sp>
      <p:sp>
        <p:nvSpPr>
          <p:cNvPr id="448514" name="Rectangle 2"/>
          <p:cNvSpPr>
            <a:spLocks noGrp="1" noRot="1" noChangeAspect="1" noChangeArrowheads="1" noTextEdit="1"/>
          </p:cNvSpPr>
          <p:nvPr>
            <p:ph type="sldImg"/>
          </p:nvPr>
        </p:nvSpPr>
        <p:spPr>
          <a:ln/>
        </p:spPr>
      </p:sp>
      <p:sp>
        <p:nvSpPr>
          <p:cNvPr id="448515" name="Rectangle 3"/>
          <p:cNvSpPr>
            <a:spLocks noGrp="1" noChangeArrowheads="1"/>
          </p:cNvSpPr>
          <p:nvPr>
            <p:ph type="body" idx="1"/>
          </p:nvPr>
        </p:nvSpPr>
        <p:spPr/>
        <p:txBody>
          <a:bodyPr/>
          <a:lstStyle/>
          <a:p>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16066" name="Group 2"/>
          <p:cNvGrpSpPr>
            <a:grpSpLocks/>
          </p:cNvGrpSpPr>
          <p:nvPr/>
        </p:nvGrpSpPr>
        <p:grpSpPr bwMode="auto">
          <a:xfrm>
            <a:off x="0" y="0"/>
            <a:ext cx="5867400" cy="6858000"/>
            <a:chOff x="0" y="0"/>
            <a:chExt cx="3696" cy="4320"/>
          </a:xfrm>
        </p:grpSpPr>
        <p:sp>
          <p:nvSpPr>
            <p:cNvPr id="216067" name="Rectangle 3"/>
            <p:cNvSpPr>
              <a:spLocks noChangeArrowheads="1"/>
            </p:cNvSpPr>
            <p:nvPr/>
          </p:nvSpPr>
          <p:spPr bwMode="auto">
            <a:xfrm>
              <a:off x="0" y="0"/>
              <a:ext cx="2880" cy="4320"/>
            </a:xfrm>
            <a:prstGeom prst="rect">
              <a:avLst/>
            </a:prstGeom>
            <a:solidFill>
              <a:schemeClr val="accent2"/>
            </a:solidFill>
            <a:ln w="9525">
              <a:noFill/>
              <a:miter lim="800000"/>
              <a:headEnd/>
              <a:tailEnd/>
            </a:ln>
            <a:effectLst/>
          </p:spPr>
          <p:txBody>
            <a:bodyPr wrap="none" anchor="ctr"/>
            <a:lstStyle/>
            <a:p>
              <a:pPr eaLnBrk="1" hangingPunct="1"/>
              <a:endParaRPr kumimoji="1" lang="en-US" sz="2400" dirty="0">
                <a:latin typeface="Times New Roman" pitchFamily="18" charset="0"/>
              </a:endParaRPr>
            </a:p>
          </p:txBody>
        </p:sp>
        <p:sp>
          <p:nvSpPr>
            <p:cNvPr id="216068" name="AutoShape 4"/>
            <p:cNvSpPr>
              <a:spLocks noChangeArrowheads="1"/>
            </p:cNvSpPr>
            <p:nvPr/>
          </p:nvSpPr>
          <p:spPr bwMode="white">
            <a:xfrm>
              <a:off x="432" y="624"/>
              <a:ext cx="3264" cy="1200"/>
            </a:xfrm>
            <a:prstGeom prst="roundRect">
              <a:avLst>
                <a:gd name="adj" fmla="val 50000"/>
              </a:avLst>
            </a:prstGeom>
            <a:solidFill>
              <a:schemeClr val="bg1"/>
            </a:solidFill>
            <a:ln w="9525">
              <a:noFill/>
              <a:round/>
              <a:headEnd/>
              <a:tailEnd/>
            </a:ln>
            <a:effectLst/>
          </p:spPr>
          <p:txBody>
            <a:bodyPr wrap="none" anchor="ctr"/>
            <a:lstStyle/>
            <a:p>
              <a:pPr eaLnBrk="1" hangingPunct="1"/>
              <a:endParaRPr kumimoji="1" lang="en-US" sz="2400" dirty="0">
                <a:latin typeface="Times New Roman" pitchFamily="18" charset="0"/>
              </a:endParaRPr>
            </a:p>
          </p:txBody>
        </p:sp>
      </p:grpSp>
      <p:sp>
        <p:nvSpPr>
          <p:cNvPr id="21607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r>
              <a:rPr lang="en-US"/>
              <a:t>Click to edit Master subtitle style</a:t>
            </a:r>
          </a:p>
        </p:txBody>
      </p:sp>
      <p:sp>
        <p:nvSpPr>
          <p:cNvPr id="216073" name="Rectangle 9"/>
          <p:cNvSpPr>
            <a:spLocks noGrp="1" noChangeArrowheads="1"/>
          </p:cNvSpPr>
          <p:nvPr>
            <p:ph type="dt" sz="quarter" idx="2"/>
          </p:nvPr>
        </p:nvSpPr>
        <p:spPr/>
        <p:txBody>
          <a:bodyPr/>
          <a:lstStyle>
            <a:lvl1pPr>
              <a:defRPr>
                <a:solidFill>
                  <a:schemeClr val="bg1"/>
                </a:solidFill>
              </a:defRPr>
            </a:lvl1pPr>
          </a:lstStyle>
          <a:p>
            <a:endParaRPr lang="en-US" dirty="0"/>
          </a:p>
        </p:txBody>
      </p:sp>
      <p:sp>
        <p:nvSpPr>
          <p:cNvPr id="216074" name="Rectangle 10"/>
          <p:cNvSpPr>
            <a:spLocks noGrp="1" noChangeArrowheads="1"/>
          </p:cNvSpPr>
          <p:nvPr>
            <p:ph type="ftr" sz="quarter" idx="3"/>
          </p:nvPr>
        </p:nvSpPr>
        <p:spPr/>
        <p:txBody>
          <a:bodyPr/>
          <a:lstStyle>
            <a:lvl1pPr algn="r">
              <a:defRPr/>
            </a:lvl1pPr>
          </a:lstStyle>
          <a:p>
            <a:endParaRPr lang="en-US" dirty="0"/>
          </a:p>
        </p:txBody>
      </p:sp>
      <p:sp>
        <p:nvSpPr>
          <p:cNvPr id="216075" name="Rectangle 11"/>
          <p:cNvSpPr>
            <a:spLocks noGrp="1" noChangeArrowheads="1"/>
          </p:cNvSpPr>
          <p:nvPr>
            <p:ph type="sldNum" sz="quarter" idx="4"/>
          </p:nvPr>
        </p:nvSpPr>
        <p:spPr>
          <a:xfrm>
            <a:off x="76200" y="6248400"/>
            <a:ext cx="587375" cy="488950"/>
          </a:xfrm>
        </p:spPr>
        <p:txBody>
          <a:bodyPr anchorCtr="0"/>
          <a:lstStyle>
            <a:lvl1pPr>
              <a:defRPr/>
            </a:lvl1pPr>
          </a:lstStyle>
          <a:p>
            <a:fld id="{0BE27A93-A08E-49D0-ABFC-A092805C2802}" type="slidenum">
              <a:rPr lang="en-US"/>
              <a:pPr/>
              <a:t>‹#›</a:t>
            </a:fld>
            <a:endParaRPr lang="en-US" dirty="0"/>
          </a:p>
        </p:txBody>
      </p:sp>
      <p:sp>
        <p:nvSpPr>
          <p:cNvPr id="21607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r>
              <a:rPr lang="en-US"/>
              <a:t>Click to edit Master title style</a:t>
            </a:r>
          </a:p>
        </p:txBody>
      </p:sp>
      <p:pic>
        <p:nvPicPr>
          <p:cNvPr id="216077" name="Picture 13" descr="logocolo"/>
          <p:cNvPicPr>
            <a:picLocks noChangeAspect="1" noChangeArrowheads="1"/>
          </p:cNvPicPr>
          <p:nvPr userDrawn="1"/>
        </p:nvPicPr>
        <p:blipFill>
          <a:blip r:embed="rId2" cstate="print"/>
          <a:srcRect/>
          <a:stretch>
            <a:fillRect/>
          </a:stretch>
        </p:blipFill>
        <p:spPr bwMode="auto">
          <a:xfrm>
            <a:off x="1295400" y="3429000"/>
            <a:ext cx="1752600" cy="17399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607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6072" grpId="0" build="p">
        <p:tmplLst>
          <p:tmpl lvl="1">
            <p:tnLst>
              <p:par>
                <p:cTn presetID="1" presetClass="entr" presetSubtype="0" fill="hold" nodeType="clickEffect">
                  <p:stCondLst>
                    <p:cond delay="0"/>
                  </p:stCondLst>
                  <p:childTnLst>
                    <p:set>
                      <p:cBhvr>
                        <p:cTn dur="1" fill="hold">
                          <p:stCondLst>
                            <p:cond delay="0"/>
                          </p:stCondLst>
                        </p:cTn>
                        <p:tgtEl>
                          <p:spTgt spid="216072"/>
                        </p:tgtEl>
                        <p:attrNameLst>
                          <p:attrName>style.visibility</p:attrName>
                        </p:attrNameLst>
                      </p:cBhvr>
                      <p:to>
                        <p:strVal val="visible"/>
                      </p:to>
                    </p:set>
                  </p:childTnLst>
                </p:cTn>
              </p:par>
            </p:tnLst>
          </p:tmpl>
        </p:tmplLst>
      </p:bldP>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294C62FB-9DCD-4A53-AC55-0FB484D2E0B3}" type="slidenum">
              <a:rPr lang="en-US"/>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1066800"/>
            <a:ext cx="1981200" cy="50196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1066800"/>
            <a:ext cx="5791200" cy="5019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D361A5A8-EAAE-4726-976A-083CEBF6AB15}" type="slidenum">
              <a:rPr lang="en-US"/>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CA82BC09-9687-4DD1-9D9A-E11B37CCB959}" type="slidenum">
              <a:rPr lang="en-US"/>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dirty="0"/>
          </a:p>
        </p:txBody>
      </p:sp>
      <p:sp>
        <p:nvSpPr>
          <p:cNvPr id="5" name="Footer Placeholder 4"/>
          <p:cNvSpPr>
            <a:spLocks noGrp="1"/>
          </p:cNvSpPr>
          <p:nvPr>
            <p:ph type="ftr" sz="quarter" idx="11"/>
          </p:nvPr>
        </p:nvSpPr>
        <p:spPr/>
        <p:txBody>
          <a:bodyPr/>
          <a:lstStyle>
            <a:lvl1pPr>
              <a:defRPr/>
            </a:lvl1pPr>
          </a:lstStyle>
          <a:p>
            <a:endParaRPr lang="en-US" dirty="0"/>
          </a:p>
        </p:txBody>
      </p:sp>
      <p:sp>
        <p:nvSpPr>
          <p:cNvPr id="6" name="Slide Number Placeholder 5"/>
          <p:cNvSpPr>
            <a:spLocks noGrp="1"/>
          </p:cNvSpPr>
          <p:nvPr>
            <p:ph type="sldNum" sz="quarter" idx="12"/>
          </p:nvPr>
        </p:nvSpPr>
        <p:spPr/>
        <p:txBody>
          <a:bodyPr/>
          <a:lstStyle>
            <a:lvl1pPr>
              <a:defRPr/>
            </a:lvl1pPr>
          </a:lstStyle>
          <a:p>
            <a:fld id="{9B247369-DB5E-49DC-94EB-96F4769CBCDD}" type="slidenum">
              <a:rPr lang="en-US"/>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95887E01-1D8A-42C9-80DB-2389D91F473B}"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dirty="0"/>
          </a:p>
        </p:txBody>
      </p:sp>
      <p:sp>
        <p:nvSpPr>
          <p:cNvPr id="8" name="Footer Placeholder 7"/>
          <p:cNvSpPr>
            <a:spLocks noGrp="1"/>
          </p:cNvSpPr>
          <p:nvPr>
            <p:ph type="ftr" sz="quarter" idx="11"/>
          </p:nvPr>
        </p:nvSpPr>
        <p:spPr/>
        <p:txBody>
          <a:bodyPr/>
          <a:lstStyle>
            <a:lvl1pPr>
              <a:defRPr/>
            </a:lvl1pPr>
          </a:lstStyle>
          <a:p>
            <a:endParaRPr lang="en-US" dirty="0"/>
          </a:p>
        </p:txBody>
      </p:sp>
      <p:sp>
        <p:nvSpPr>
          <p:cNvPr id="9" name="Slide Number Placeholder 8"/>
          <p:cNvSpPr>
            <a:spLocks noGrp="1"/>
          </p:cNvSpPr>
          <p:nvPr>
            <p:ph type="sldNum" sz="quarter" idx="12"/>
          </p:nvPr>
        </p:nvSpPr>
        <p:spPr/>
        <p:txBody>
          <a:bodyPr/>
          <a:lstStyle>
            <a:lvl1pPr>
              <a:defRPr/>
            </a:lvl1pPr>
          </a:lstStyle>
          <a:p>
            <a:fld id="{9F593480-D452-4CEB-811A-2F6019871F5E}" type="slidenum">
              <a:rPr lang="en-US"/>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dirty="0"/>
          </a:p>
        </p:txBody>
      </p:sp>
      <p:sp>
        <p:nvSpPr>
          <p:cNvPr id="4" name="Footer Placeholder 3"/>
          <p:cNvSpPr>
            <a:spLocks noGrp="1"/>
          </p:cNvSpPr>
          <p:nvPr>
            <p:ph type="ftr" sz="quarter" idx="11"/>
          </p:nvPr>
        </p:nvSpPr>
        <p:spPr/>
        <p:txBody>
          <a:bodyPr/>
          <a:lstStyle>
            <a:lvl1pPr>
              <a:defRPr/>
            </a:lvl1pPr>
          </a:lstStyle>
          <a:p>
            <a:endParaRPr lang="en-US" dirty="0"/>
          </a:p>
        </p:txBody>
      </p:sp>
      <p:sp>
        <p:nvSpPr>
          <p:cNvPr id="5" name="Slide Number Placeholder 4"/>
          <p:cNvSpPr>
            <a:spLocks noGrp="1"/>
          </p:cNvSpPr>
          <p:nvPr>
            <p:ph type="sldNum" sz="quarter" idx="12"/>
          </p:nvPr>
        </p:nvSpPr>
        <p:spPr/>
        <p:txBody>
          <a:bodyPr/>
          <a:lstStyle>
            <a:lvl1pPr>
              <a:defRPr/>
            </a:lvl1pPr>
          </a:lstStyle>
          <a:p>
            <a:fld id="{1809894B-3633-4537-A9F1-A1A7BB62163B}" type="slidenum">
              <a:rPr lang="en-US"/>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p>
        </p:txBody>
      </p:sp>
      <p:sp>
        <p:nvSpPr>
          <p:cNvPr id="3" name="Footer Placeholder 2"/>
          <p:cNvSpPr>
            <a:spLocks noGrp="1"/>
          </p:cNvSpPr>
          <p:nvPr>
            <p:ph type="ftr" sz="quarter" idx="11"/>
          </p:nvPr>
        </p:nvSpPr>
        <p:spPr/>
        <p:txBody>
          <a:bodyPr/>
          <a:lstStyle>
            <a:lvl1pPr>
              <a:defRPr/>
            </a:lvl1pPr>
          </a:lstStyle>
          <a:p>
            <a:endParaRPr lang="en-US" dirty="0"/>
          </a:p>
        </p:txBody>
      </p:sp>
      <p:sp>
        <p:nvSpPr>
          <p:cNvPr id="4" name="Slide Number Placeholder 3"/>
          <p:cNvSpPr>
            <a:spLocks noGrp="1"/>
          </p:cNvSpPr>
          <p:nvPr>
            <p:ph type="sldNum" sz="quarter" idx="12"/>
          </p:nvPr>
        </p:nvSpPr>
        <p:spPr/>
        <p:txBody>
          <a:bodyPr/>
          <a:lstStyle>
            <a:lvl1pPr>
              <a:defRPr/>
            </a:lvl1pPr>
          </a:lstStyle>
          <a:p>
            <a:fld id="{AFF548EC-A88C-434B-9805-91815FB8F864}" type="slidenum">
              <a:rPr lang="en-US"/>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60AEB5ED-6F76-4154-B607-829520F8C008}" type="slidenum">
              <a:rPr lang="en-US"/>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D22B9CFF-8A67-45A5-B993-2FD88EFCD189}" type="slidenum">
              <a:rPr lang="en-US"/>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15043" name="Group 3"/>
          <p:cNvGrpSpPr>
            <a:grpSpLocks/>
          </p:cNvGrpSpPr>
          <p:nvPr userDrawn="1"/>
        </p:nvGrpSpPr>
        <p:grpSpPr bwMode="auto">
          <a:xfrm>
            <a:off x="0" y="0"/>
            <a:ext cx="3200400" cy="6858000"/>
            <a:chOff x="0" y="0"/>
            <a:chExt cx="2016" cy="4320"/>
          </a:xfrm>
        </p:grpSpPr>
        <p:sp>
          <p:nvSpPr>
            <p:cNvPr id="215044" name="Rectangle 4"/>
            <p:cNvSpPr>
              <a:spLocks noChangeArrowheads="1"/>
            </p:cNvSpPr>
            <p:nvPr userDrawn="1"/>
          </p:nvSpPr>
          <p:spPr bwMode="auto">
            <a:xfrm>
              <a:off x="0" y="0"/>
              <a:ext cx="480" cy="4320"/>
            </a:xfrm>
            <a:prstGeom prst="rect">
              <a:avLst/>
            </a:prstGeom>
            <a:solidFill>
              <a:schemeClr val="accent2"/>
            </a:solidFill>
            <a:ln w="9525">
              <a:noFill/>
              <a:miter lim="800000"/>
              <a:headEnd/>
              <a:tailEnd/>
            </a:ln>
            <a:effectLst/>
          </p:spPr>
          <p:txBody>
            <a:bodyPr wrap="none" anchor="ctr"/>
            <a:lstStyle/>
            <a:p>
              <a:endParaRPr lang="en-US" dirty="0"/>
            </a:p>
          </p:txBody>
        </p:sp>
        <p:sp>
          <p:nvSpPr>
            <p:cNvPr id="215045" name="Freeform 5"/>
            <p:cNvSpPr>
              <a:spLocks/>
            </p:cNvSpPr>
            <p:nvPr userDrawn="1"/>
          </p:nvSpPr>
          <p:spPr bwMode="auto">
            <a:xfrm>
              <a:off x="288" y="0"/>
              <a:ext cx="1728" cy="735"/>
            </a:xfrm>
            <a:custGeom>
              <a:avLst/>
              <a:gdLst/>
              <a:ahLst/>
              <a:cxnLst>
                <a:cxn ang="0">
                  <a:pos x="1728" y="0"/>
                </a:cxn>
                <a:cxn ang="0">
                  <a:pos x="1728" y="480"/>
                </a:cxn>
                <a:cxn ang="0">
                  <a:pos x="380" y="482"/>
                </a:cxn>
                <a:cxn ang="0">
                  <a:pos x="354" y="480"/>
                </a:cxn>
                <a:cxn ang="0">
                  <a:pos x="308" y="489"/>
                </a:cxn>
                <a:cxn ang="0">
                  <a:pos x="246" y="531"/>
                </a:cxn>
                <a:cxn ang="0">
                  <a:pos x="206" y="597"/>
                </a:cxn>
                <a:cxn ang="0">
                  <a:pos x="192" y="666"/>
                </a:cxn>
                <a:cxn ang="0">
                  <a:pos x="192" y="735"/>
                </a:cxn>
                <a:cxn ang="0">
                  <a:pos x="0" y="735"/>
                </a:cxn>
                <a:cxn ang="0">
                  <a:pos x="0" y="480"/>
                </a:cxn>
                <a:cxn ang="0">
                  <a:pos x="0" y="0"/>
                </a:cxn>
                <a:cxn ang="0">
                  <a:pos x="1728" y="0"/>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w="9525" cap="flat" cmpd="sng">
              <a:noFill/>
              <a:prstDash val="solid"/>
              <a:miter lim="800000"/>
              <a:headEnd type="none" w="med" len="med"/>
              <a:tailEnd type="none" w="med" len="med"/>
            </a:ln>
            <a:effectLst/>
          </p:spPr>
          <p:txBody>
            <a:bodyPr wrap="none"/>
            <a:lstStyle/>
            <a:p>
              <a:endParaRPr lang="en-US" dirty="0"/>
            </a:p>
          </p:txBody>
        </p:sp>
      </p:grpSp>
      <p:sp>
        <p:nvSpPr>
          <p:cNvPr id="215049" name="AutoShape 9"/>
          <p:cNvSpPr>
            <a:spLocks noGrp="1" noChangeArrowheads="1"/>
          </p:cNvSpPr>
          <p:nvPr>
            <p:ph type="title"/>
          </p:nvPr>
        </p:nvSpPr>
        <p:spPr bwMode="auto">
          <a:xfrm>
            <a:off x="609600" y="1066800"/>
            <a:ext cx="7924800" cy="914400"/>
          </a:xfrm>
          <a:prstGeom prst="roundRect">
            <a:avLst>
              <a:gd name="adj" fmla="val 21667"/>
            </a:avLst>
          </a:prstGeom>
          <a:noFill/>
          <a:ln w="9525">
            <a:noFill/>
            <a:round/>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215050" name="Rectangle 10"/>
          <p:cNvSpPr>
            <a:spLocks noGrp="1" noChangeArrowheads="1"/>
          </p:cNvSpPr>
          <p:nvPr>
            <p:ph type="body" idx="1"/>
          </p:nvPr>
        </p:nvSpPr>
        <p:spPr bwMode="auto">
          <a:xfrm>
            <a:off x="838200" y="2362200"/>
            <a:ext cx="7693025" cy="37242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15051" name="Rectangle 11"/>
          <p:cNvSpPr>
            <a:spLocks noGrp="1" noChangeArrowheads="1"/>
          </p:cNvSpPr>
          <p:nvPr>
            <p:ph type="dt" sz="half" idx="2"/>
          </p:nvPr>
        </p:nvSpPr>
        <p:spPr bwMode="auto">
          <a:xfrm>
            <a:off x="2438400" y="6248400"/>
            <a:ext cx="2130425"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vl1pPr>
          </a:lstStyle>
          <a:p>
            <a:endParaRPr lang="en-US" dirty="0"/>
          </a:p>
        </p:txBody>
      </p:sp>
      <p:sp>
        <p:nvSpPr>
          <p:cNvPr id="215052" name="Rectangle 12"/>
          <p:cNvSpPr>
            <a:spLocks noGrp="1" noChangeArrowheads="1"/>
          </p:cNvSpPr>
          <p:nvPr>
            <p:ph type="ftr" sz="quarter" idx="3"/>
          </p:nvPr>
        </p:nvSpPr>
        <p:spPr bwMode="auto">
          <a:xfrm>
            <a:off x="5791200" y="6248400"/>
            <a:ext cx="2897188" cy="47466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vl1pPr>
          </a:lstStyle>
          <a:p>
            <a:endParaRPr lang="en-US" dirty="0"/>
          </a:p>
        </p:txBody>
      </p:sp>
      <p:sp>
        <p:nvSpPr>
          <p:cNvPr id="215053" name="Rectangle 13"/>
          <p:cNvSpPr>
            <a:spLocks noGrp="1" noChangeArrowheads="1"/>
          </p:cNvSpPr>
          <p:nvPr>
            <p:ph type="sldNum" sz="quarter" idx="4"/>
          </p:nvPr>
        </p:nvSpPr>
        <p:spPr bwMode="auto">
          <a:xfrm>
            <a:off x="84138" y="6242050"/>
            <a:ext cx="587375" cy="48895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l" eaLnBrk="1" hangingPunct="1">
              <a:defRPr sz="2600" b="1">
                <a:solidFill>
                  <a:schemeClr val="bg1"/>
                </a:solidFill>
              </a:defRPr>
            </a:lvl1pPr>
          </a:lstStyle>
          <a:p>
            <a:fld id="{0C8639B6-2828-4399-8775-4339F0BE49F2}" type="slidenum">
              <a:rPr lang="en-US"/>
              <a:pPr/>
              <a:t>‹#›</a:t>
            </a:fld>
            <a:endParaRPr lang="en-US" dirty="0"/>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Lst>
  <p:timing>
    <p:tnLst>
      <p:par>
        <p:cTn id="1" dur="indefinite" restart="never" nodeType="tmRoot"/>
      </p:par>
    </p:tnLst>
  </p:timing>
  <p:hf hdr="0" ftr="0" dt="0"/>
  <p:txStyles>
    <p:titleStyle>
      <a:lvl1pPr algn="l" rtl="0" fontAlgn="base">
        <a:lnSpc>
          <a:spcPct val="90000"/>
        </a:lnSpc>
        <a:spcBef>
          <a:spcPct val="0"/>
        </a:spcBef>
        <a:spcAft>
          <a:spcPct val="0"/>
        </a:spcAft>
        <a:defRPr sz="3600" b="1">
          <a:solidFill>
            <a:schemeClr val="tx2"/>
          </a:solidFill>
          <a:latin typeface="+mj-lt"/>
          <a:ea typeface="+mj-ea"/>
          <a:cs typeface="+mj-cs"/>
        </a:defRPr>
      </a:lvl1pPr>
      <a:lvl2pPr algn="l" rtl="0" fontAlgn="base">
        <a:lnSpc>
          <a:spcPct val="90000"/>
        </a:lnSpc>
        <a:spcBef>
          <a:spcPct val="0"/>
        </a:spcBef>
        <a:spcAft>
          <a:spcPct val="0"/>
        </a:spcAft>
        <a:defRPr sz="3600" b="1">
          <a:solidFill>
            <a:schemeClr val="tx2"/>
          </a:solidFill>
          <a:latin typeface="Arial" pitchFamily="34" charset="0"/>
        </a:defRPr>
      </a:lvl2pPr>
      <a:lvl3pPr algn="l" rtl="0" fontAlgn="base">
        <a:lnSpc>
          <a:spcPct val="90000"/>
        </a:lnSpc>
        <a:spcBef>
          <a:spcPct val="0"/>
        </a:spcBef>
        <a:spcAft>
          <a:spcPct val="0"/>
        </a:spcAft>
        <a:defRPr sz="3600" b="1">
          <a:solidFill>
            <a:schemeClr val="tx2"/>
          </a:solidFill>
          <a:latin typeface="Arial" pitchFamily="34" charset="0"/>
        </a:defRPr>
      </a:lvl3pPr>
      <a:lvl4pPr algn="l" rtl="0" fontAlgn="base">
        <a:lnSpc>
          <a:spcPct val="90000"/>
        </a:lnSpc>
        <a:spcBef>
          <a:spcPct val="0"/>
        </a:spcBef>
        <a:spcAft>
          <a:spcPct val="0"/>
        </a:spcAft>
        <a:defRPr sz="3600" b="1">
          <a:solidFill>
            <a:schemeClr val="tx2"/>
          </a:solidFill>
          <a:latin typeface="Arial" pitchFamily="34" charset="0"/>
        </a:defRPr>
      </a:lvl4pPr>
      <a:lvl5pPr algn="l" rtl="0" fontAlgn="base">
        <a:lnSpc>
          <a:spcPct val="90000"/>
        </a:lnSpc>
        <a:spcBef>
          <a:spcPct val="0"/>
        </a:spcBef>
        <a:spcAft>
          <a:spcPct val="0"/>
        </a:spcAft>
        <a:defRPr sz="3600" b="1">
          <a:solidFill>
            <a:schemeClr val="tx2"/>
          </a:solidFill>
          <a:latin typeface="Arial" pitchFamily="34" charset="0"/>
        </a:defRPr>
      </a:lvl5pPr>
      <a:lvl6pPr marL="457200" algn="l" rtl="0" fontAlgn="base">
        <a:lnSpc>
          <a:spcPct val="90000"/>
        </a:lnSpc>
        <a:spcBef>
          <a:spcPct val="0"/>
        </a:spcBef>
        <a:spcAft>
          <a:spcPct val="0"/>
        </a:spcAft>
        <a:defRPr sz="3600" b="1">
          <a:solidFill>
            <a:schemeClr val="tx2"/>
          </a:solidFill>
          <a:latin typeface="Arial" pitchFamily="34" charset="0"/>
        </a:defRPr>
      </a:lvl6pPr>
      <a:lvl7pPr marL="914400" algn="l" rtl="0" fontAlgn="base">
        <a:lnSpc>
          <a:spcPct val="90000"/>
        </a:lnSpc>
        <a:spcBef>
          <a:spcPct val="0"/>
        </a:spcBef>
        <a:spcAft>
          <a:spcPct val="0"/>
        </a:spcAft>
        <a:defRPr sz="3600" b="1">
          <a:solidFill>
            <a:schemeClr val="tx2"/>
          </a:solidFill>
          <a:latin typeface="Arial" pitchFamily="34" charset="0"/>
        </a:defRPr>
      </a:lvl7pPr>
      <a:lvl8pPr marL="1371600" algn="l" rtl="0" fontAlgn="base">
        <a:lnSpc>
          <a:spcPct val="90000"/>
        </a:lnSpc>
        <a:spcBef>
          <a:spcPct val="0"/>
        </a:spcBef>
        <a:spcAft>
          <a:spcPct val="0"/>
        </a:spcAft>
        <a:defRPr sz="3600" b="1">
          <a:solidFill>
            <a:schemeClr val="tx2"/>
          </a:solidFill>
          <a:latin typeface="Arial" pitchFamily="34" charset="0"/>
        </a:defRPr>
      </a:lvl8pPr>
      <a:lvl9pPr marL="1828800" algn="l" rtl="0" fontAlgn="base">
        <a:lnSpc>
          <a:spcPct val="90000"/>
        </a:lnSpc>
        <a:spcBef>
          <a:spcPct val="0"/>
        </a:spcBef>
        <a:spcAft>
          <a:spcPct val="0"/>
        </a:spcAft>
        <a:defRPr sz="3600" b="1">
          <a:solidFill>
            <a:schemeClr val="tx2"/>
          </a:solidFill>
          <a:latin typeface="Arial" pitchFamily="34" charset="0"/>
        </a:defRPr>
      </a:lvl9pPr>
    </p:titleStyle>
    <p:bodyStyle>
      <a:lvl1pPr marL="342900" indent="-342900" algn="l" rtl="0" fontAlgn="base">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fontAlgn="base">
        <a:spcBef>
          <a:spcPct val="20000"/>
        </a:spcBef>
        <a:spcAft>
          <a:spcPct val="0"/>
        </a:spcAft>
        <a:buClr>
          <a:schemeClr val="tx1"/>
        </a:buClr>
        <a:buSzPct val="75000"/>
        <a:buChar char="–"/>
        <a:defRPr sz="2400">
          <a:solidFill>
            <a:schemeClr val="tx1"/>
          </a:solidFill>
          <a:latin typeface="+mn-lt"/>
        </a:defRPr>
      </a:lvl2pPr>
      <a:lvl3pPr marL="1143000" indent="-228600" algn="l" rtl="0" fontAlgn="base">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fontAlgn="base">
        <a:spcBef>
          <a:spcPct val="20000"/>
        </a:spcBef>
        <a:spcAft>
          <a:spcPct val="0"/>
        </a:spcAft>
        <a:buClr>
          <a:schemeClr val="tx1"/>
        </a:buClr>
        <a:buSzPct val="80000"/>
        <a:buChar char="–"/>
        <a:defRPr>
          <a:solidFill>
            <a:schemeClr val="tx1"/>
          </a:solidFill>
          <a:latin typeface="+mn-lt"/>
        </a:defRPr>
      </a:lvl4pPr>
      <a:lvl5pPr marL="20574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www.nlrb.gov/" TargetMode="Externa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Subtitle 9"/>
          <p:cNvSpPr>
            <a:spLocks noGrp="1"/>
          </p:cNvSpPr>
          <p:nvPr>
            <p:ph type="subTitle" idx="1"/>
          </p:nvPr>
        </p:nvSpPr>
        <p:spPr/>
        <p:txBody>
          <a:bodyPr/>
          <a:lstStyle/>
          <a:p>
            <a:pPr lvl="1" algn="ctr">
              <a:buNone/>
            </a:pPr>
            <a:r>
              <a:rPr lang="en-US" sz="3200" b="1" dirty="0" smtClean="0"/>
              <a:t>2015</a:t>
            </a:r>
            <a:endParaRPr lang="en-US" sz="3200" b="1" dirty="0"/>
          </a:p>
        </p:txBody>
      </p:sp>
      <p:sp>
        <p:nvSpPr>
          <p:cNvPr id="8" name="Slide Number Placeholder 3"/>
          <p:cNvSpPr>
            <a:spLocks noGrp="1"/>
          </p:cNvSpPr>
          <p:nvPr>
            <p:ph type="sldNum" sz="quarter" idx="4"/>
          </p:nvPr>
        </p:nvSpPr>
        <p:spPr/>
        <p:txBody>
          <a:bodyPr/>
          <a:lstStyle/>
          <a:p>
            <a:fld id="{E3BA95C4-7F96-4ED4-B671-644C7C910790}" type="slidenum">
              <a:rPr lang="en-US"/>
              <a:pPr/>
              <a:t>1</a:t>
            </a:fld>
            <a:endParaRPr lang="en-US" dirty="0"/>
          </a:p>
        </p:txBody>
      </p:sp>
      <p:sp>
        <p:nvSpPr>
          <p:cNvPr id="9" name="Title 8"/>
          <p:cNvSpPr>
            <a:spLocks noGrp="1"/>
          </p:cNvSpPr>
          <p:nvPr>
            <p:ph type="ctrTitle" sz="quarter"/>
          </p:nvPr>
        </p:nvSpPr>
        <p:spPr/>
        <p:txBody>
          <a:bodyPr/>
          <a:lstStyle/>
          <a:p>
            <a:r>
              <a:rPr lang="en-US" dirty="0" smtClean="0"/>
              <a:t>NLRB Representation Case </a:t>
            </a:r>
            <a:br>
              <a:rPr lang="en-US" dirty="0" smtClean="0"/>
            </a:br>
            <a:r>
              <a:rPr lang="en-US" dirty="0" smtClean="0"/>
              <a:t>Rule Changes</a:t>
            </a:r>
            <a:endParaRPr lang="en-US" dirty="0"/>
          </a:p>
        </p:txBody>
      </p:sp>
      <p:sp>
        <p:nvSpPr>
          <p:cNvPr id="38917" name="Text Box 5"/>
          <p:cNvSpPr txBox="1">
            <a:spLocks noChangeArrowheads="1"/>
          </p:cNvSpPr>
          <p:nvPr/>
        </p:nvSpPr>
        <p:spPr bwMode="auto">
          <a:xfrm>
            <a:off x="381000" y="685800"/>
            <a:ext cx="2819400" cy="457200"/>
          </a:xfrm>
          <a:prstGeom prst="rect">
            <a:avLst/>
          </a:prstGeom>
          <a:noFill/>
          <a:ln w="9525">
            <a:noFill/>
            <a:miter lim="800000"/>
            <a:headEnd/>
            <a:tailEnd/>
          </a:ln>
          <a:effectLst/>
        </p:spPr>
        <p:txBody>
          <a:bodyPr>
            <a:spAutoFit/>
          </a:bodyPr>
          <a:lstStyle/>
          <a:p>
            <a:pPr algn="l">
              <a:spcBef>
                <a:spcPct val="50000"/>
              </a:spcBef>
            </a:pPr>
            <a:endParaRPr lang="en-US" sz="2400" dirty="0">
              <a:latin typeface="Times New Roman" pitchFamily="18" charset="0"/>
            </a:endParaRPr>
          </a:p>
        </p:txBody>
      </p:sp>
      <p:sp>
        <p:nvSpPr>
          <p:cNvPr id="38923" name="AutoShape 11"/>
          <p:cNvSpPr>
            <a:spLocks noChangeAspect="1" noChangeArrowheads="1"/>
          </p:cNvSpPr>
          <p:nvPr/>
        </p:nvSpPr>
        <p:spPr bwMode="auto">
          <a:xfrm>
            <a:off x="990600" y="3581400"/>
            <a:ext cx="7848600" cy="2605088"/>
          </a:xfrm>
          <a:prstGeom prst="rect">
            <a:avLst/>
          </a:prstGeom>
          <a:noFill/>
          <a:ln w="9525">
            <a:noFill/>
            <a:miter lim="800000"/>
            <a:headEnd/>
            <a:tailEnd/>
          </a:ln>
          <a:effectLst/>
        </p:spPr>
        <p:txBody>
          <a:bodyPr anchor="ctr"/>
          <a:lstStyle/>
          <a:p>
            <a:pPr marL="342900" indent="-342900" algn="l" eaLnBrk="1" hangingPunct="1">
              <a:lnSpc>
                <a:spcPct val="80000"/>
              </a:lnSpc>
              <a:spcBef>
                <a:spcPct val="20000"/>
              </a:spcBef>
              <a:buClr>
                <a:schemeClr val="tx1"/>
              </a:buClr>
              <a:buSzPct val="75000"/>
              <a:buFont typeface="Wingdings" pitchFamily="2" charset="2"/>
              <a:buNone/>
            </a:pPr>
            <a:r>
              <a:rPr lang="en-US" b="1" dirty="0">
                <a:solidFill>
                  <a:schemeClr val="tx2"/>
                </a:solidFill>
              </a:rPr>
              <a:t>						</a:t>
            </a:r>
          </a:p>
          <a:p>
            <a:pPr marL="342900" indent="-342900" algn="l" eaLnBrk="1" hangingPunct="1">
              <a:lnSpc>
                <a:spcPct val="80000"/>
              </a:lnSpc>
              <a:spcBef>
                <a:spcPct val="20000"/>
              </a:spcBef>
              <a:buClr>
                <a:schemeClr val="tx1"/>
              </a:buClr>
              <a:buSzPct val="75000"/>
              <a:buFont typeface="Wingdings" pitchFamily="2" charset="2"/>
              <a:buNone/>
            </a:pPr>
            <a:r>
              <a:rPr lang="en-US" b="1" dirty="0">
                <a:solidFill>
                  <a:schemeClr val="tx2"/>
                </a:solidFill>
              </a:rPr>
              <a:t>						</a:t>
            </a:r>
          </a:p>
          <a:p>
            <a:pPr marL="342900" indent="-342900" algn="l" eaLnBrk="1" hangingPunct="1">
              <a:lnSpc>
                <a:spcPct val="80000"/>
              </a:lnSpc>
              <a:spcBef>
                <a:spcPct val="20000"/>
              </a:spcBef>
              <a:buClr>
                <a:schemeClr val="tx1"/>
              </a:buClr>
              <a:buSzPct val="75000"/>
              <a:buFont typeface="Wingdings" pitchFamily="2" charset="2"/>
              <a:buNone/>
            </a:pPr>
            <a:endParaRPr lang="en-US" b="1" dirty="0">
              <a:solidFill>
                <a:schemeClr val="tx2"/>
              </a:solidFill>
            </a:endParaRPr>
          </a:p>
        </p:txBody>
      </p:sp>
      <p:sp>
        <p:nvSpPr>
          <p:cNvPr id="12" name="Rectangle 11"/>
          <p:cNvSpPr/>
          <p:nvPr/>
        </p:nvSpPr>
        <p:spPr bwMode="auto">
          <a:xfrm>
            <a:off x="162046" y="2916820"/>
            <a:ext cx="4409954" cy="2847372"/>
          </a:xfrm>
          <a:prstGeom prst="rect">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spAutoFit/>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2800" b="0" i="0" u="none" strike="noStrike" cap="none" normalizeH="0" baseline="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762000" y="914400"/>
            <a:ext cx="7010400" cy="609600"/>
          </a:xfrm>
        </p:spPr>
        <p:txBody>
          <a:bodyPr/>
          <a:lstStyle/>
          <a:p>
            <a:r>
              <a:rPr lang="en-US" dirty="0" smtClean="0"/>
              <a:t>Changes:  Initial Processing</a:t>
            </a:r>
            <a:endParaRPr lang="en-US" dirty="0"/>
          </a:p>
        </p:txBody>
      </p:sp>
      <p:sp>
        <p:nvSpPr>
          <p:cNvPr id="399363" name="Rectangle 3"/>
          <p:cNvSpPr>
            <a:spLocks noGrp="1" noChangeArrowheads="1"/>
          </p:cNvSpPr>
          <p:nvPr>
            <p:ph idx="1"/>
          </p:nvPr>
        </p:nvSpPr>
        <p:spPr>
          <a:xfrm>
            <a:off x="838200" y="1724628"/>
            <a:ext cx="8109030" cy="4815068"/>
          </a:xfrm>
        </p:spPr>
        <p:txBody>
          <a:bodyPr/>
          <a:lstStyle/>
          <a:p>
            <a:pPr>
              <a:buNone/>
            </a:pPr>
            <a:r>
              <a:rPr lang="en-US" b="1" dirty="0" smtClean="0"/>
              <a:t>Statement of Position form (cont.):</a:t>
            </a:r>
          </a:p>
          <a:p>
            <a:pPr lvl="1">
              <a:buFont typeface="Wingdings" pitchFamily="2" charset="2"/>
              <a:buChar char="§"/>
            </a:pPr>
            <a:r>
              <a:rPr lang="en-US" b="1" dirty="0" smtClean="0">
                <a:solidFill>
                  <a:srgbClr val="000000"/>
                </a:solidFill>
              </a:rPr>
              <a:t>Any election bar asserted by Employer</a:t>
            </a:r>
          </a:p>
          <a:p>
            <a:pPr lvl="1">
              <a:buFont typeface="Wingdings" pitchFamily="2" charset="2"/>
              <a:buChar char="§"/>
            </a:pPr>
            <a:r>
              <a:rPr lang="en-US" b="1" dirty="0" smtClean="0">
                <a:solidFill>
                  <a:srgbClr val="000000"/>
                </a:solidFill>
              </a:rPr>
              <a:t>Other issues Employer intends to raise at the pre-election hearing</a:t>
            </a:r>
          </a:p>
          <a:p>
            <a:pPr lvl="1">
              <a:buFont typeface="Wingdings" pitchFamily="2" charset="2"/>
              <a:buChar char="§"/>
            </a:pPr>
            <a:r>
              <a:rPr lang="en-US" b="1" dirty="0" smtClean="0">
                <a:solidFill>
                  <a:srgbClr val="000000"/>
                </a:solidFill>
              </a:rPr>
              <a:t>Employer’s position on election details:</a:t>
            </a:r>
          </a:p>
          <a:p>
            <a:pPr lvl="2">
              <a:buFont typeface="Wingdings" pitchFamily="2" charset="2"/>
              <a:buChar char="§"/>
            </a:pPr>
            <a:r>
              <a:rPr lang="en-US" b="1" dirty="0" smtClean="0">
                <a:solidFill>
                  <a:schemeClr val="tx2"/>
                </a:solidFill>
              </a:rPr>
              <a:t>Type (Manual, Mail, Mixed Mail/Manual)</a:t>
            </a:r>
          </a:p>
          <a:p>
            <a:pPr lvl="2">
              <a:buFont typeface="Wingdings" pitchFamily="2" charset="2"/>
              <a:buChar char="§"/>
            </a:pPr>
            <a:r>
              <a:rPr lang="en-US" b="1" dirty="0" smtClean="0">
                <a:solidFill>
                  <a:schemeClr val="tx2"/>
                </a:solidFill>
              </a:rPr>
              <a:t>Date(s)</a:t>
            </a:r>
          </a:p>
          <a:p>
            <a:pPr lvl="2">
              <a:buFont typeface="Wingdings" pitchFamily="2" charset="2"/>
              <a:buChar char="§"/>
            </a:pPr>
            <a:r>
              <a:rPr lang="en-US" b="1" dirty="0" smtClean="0">
                <a:solidFill>
                  <a:schemeClr val="tx2"/>
                </a:solidFill>
              </a:rPr>
              <a:t>Time(s)</a:t>
            </a:r>
          </a:p>
          <a:p>
            <a:pPr lvl="2">
              <a:buFont typeface="Wingdings" pitchFamily="2" charset="2"/>
              <a:buChar char="§"/>
            </a:pPr>
            <a:r>
              <a:rPr lang="en-US" b="1" dirty="0" smtClean="0">
                <a:solidFill>
                  <a:schemeClr val="tx2"/>
                </a:solidFill>
              </a:rPr>
              <a:t>Location(s)</a:t>
            </a:r>
          </a:p>
          <a:p>
            <a:pPr lvl="2">
              <a:buFont typeface="Wingdings" pitchFamily="2" charset="2"/>
              <a:buChar char="§"/>
            </a:pPr>
            <a:r>
              <a:rPr lang="en-US" b="1" dirty="0" smtClean="0">
                <a:solidFill>
                  <a:schemeClr val="tx2"/>
                </a:solidFill>
              </a:rPr>
              <a:t>Payroll Period information (length and last ending date)</a:t>
            </a:r>
          </a:p>
          <a:p>
            <a:pPr lvl="2">
              <a:buFont typeface="Wingdings" pitchFamily="2" charset="2"/>
              <a:buChar char="§"/>
            </a:pPr>
            <a:r>
              <a:rPr lang="en-US" b="1" dirty="0" smtClean="0">
                <a:solidFill>
                  <a:schemeClr val="tx2"/>
                </a:solidFill>
              </a:rPr>
              <a:t>Eligibility period (e.g. special eligibility formulas)</a:t>
            </a:r>
          </a:p>
          <a:p>
            <a:pPr>
              <a:buFont typeface="Wingdings" pitchFamily="2" charset="2"/>
              <a:buChar char="§"/>
            </a:pPr>
            <a:endParaRPr lang="en-US"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10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63">
                                            <p:txEl>
                                              <p:pRg st="3" end="3"/>
                                            </p:txEl>
                                          </p:spTgt>
                                        </p:tgtEl>
                                        <p:attrNameLst>
                                          <p:attrName>style.visibility</p:attrName>
                                        </p:attrNameLst>
                                      </p:cBhvr>
                                      <p:to>
                                        <p:strVal val="visible"/>
                                      </p:to>
                                    </p:set>
                                  </p:childTnLst>
                                </p:cTn>
                              </p:par>
                            </p:childTnLst>
                          </p:cTn>
                        </p:par>
                        <p:par>
                          <p:cTn id="15" fill="hold">
                            <p:stCondLst>
                              <p:cond delay="0"/>
                            </p:stCondLst>
                            <p:childTnLst>
                              <p:par>
                                <p:cTn id="16" presetID="1" presetClass="entr" presetSubtype="0" fill="hold" nodeType="afterEffect">
                                  <p:stCondLst>
                                    <p:cond delay="2000"/>
                                  </p:stCondLst>
                                  <p:childTnLst>
                                    <p:set>
                                      <p:cBhvr>
                                        <p:cTn id="17" dur="1" fill="hold">
                                          <p:stCondLst>
                                            <p:cond delay="0"/>
                                          </p:stCondLst>
                                        </p:cTn>
                                        <p:tgtEl>
                                          <p:spTgt spid="399363">
                                            <p:txEl>
                                              <p:pRg st="4" end="4"/>
                                            </p:txEl>
                                          </p:spTgt>
                                        </p:tgtEl>
                                        <p:attrNameLst>
                                          <p:attrName>style.visibility</p:attrName>
                                        </p:attrNameLst>
                                      </p:cBhvr>
                                      <p:to>
                                        <p:strVal val="visible"/>
                                      </p:to>
                                    </p:set>
                                  </p:childTnLst>
                                </p:cTn>
                              </p:par>
                            </p:childTnLst>
                          </p:cTn>
                        </p:par>
                        <p:par>
                          <p:cTn id="18" fill="hold">
                            <p:stCondLst>
                              <p:cond delay="2000"/>
                            </p:stCondLst>
                            <p:childTnLst>
                              <p:par>
                                <p:cTn id="19" presetID="1" presetClass="entr" presetSubtype="0" fill="hold" nodeType="afterEffect">
                                  <p:stCondLst>
                                    <p:cond delay="2000"/>
                                  </p:stCondLst>
                                  <p:childTnLst>
                                    <p:set>
                                      <p:cBhvr>
                                        <p:cTn id="20" dur="1" fill="hold">
                                          <p:stCondLst>
                                            <p:cond delay="0"/>
                                          </p:stCondLst>
                                        </p:cTn>
                                        <p:tgtEl>
                                          <p:spTgt spid="399363">
                                            <p:txEl>
                                              <p:pRg st="5" end="5"/>
                                            </p:txEl>
                                          </p:spTgt>
                                        </p:tgtEl>
                                        <p:attrNameLst>
                                          <p:attrName>style.visibility</p:attrName>
                                        </p:attrNameLst>
                                      </p:cBhvr>
                                      <p:to>
                                        <p:strVal val="visible"/>
                                      </p:to>
                                    </p:set>
                                  </p:childTnLst>
                                </p:cTn>
                              </p:par>
                            </p:childTnLst>
                          </p:cTn>
                        </p:par>
                        <p:par>
                          <p:cTn id="21" fill="hold">
                            <p:stCondLst>
                              <p:cond delay="4000"/>
                            </p:stCondLst>
                            <p:childTnLst>
                              <p:par>
                                <p:cTn id="22" presetID="1" presetClass="entr" presetSubtype="0" fill="hold" nodeType="afterEffect">
                                  <p:stCondLst>
                                    <p:cond delay="2000"/>
                                  </p:stCondLst>
                                  <p:childTnLst>
                                    <p:set>
                                      <p:cBhvr>
                                        <p:cTn id="23" dur="1" fill="hold">
                                          <p:stCondLst>
                                            <p:cond delay="0"/>
                                          </p:stCondLst>
                                        </p:cTn>
                                        <p:tgtEl>
                                          <p:spTgt spid="399363">
                                            <p:txEl>
                                              <p:pRg st="6" end="6"/>
                                            </p:txEl>
                                          </p:spTgt>
                                        </p:tgtEl>
                                        <p:attrNameLst>
                                          <p:attrName>style.visibility</p:attrName>
                                        </p:attrNameLst>
                                      </p:cBhvr>
                                      <p:to>
                                        <p:strVal val="visible"/>
                                      </p:to>
                                    </p:set>
                                  </p:childTnLst>
                                </p:cTn>
                              </p:par>
                            </p:childTnLst>
                          </p:cTn>
                        </p:par>
                        <p:par>
                          <p:cTn id="24" fill="hold">
                            <p:stCondLst>
                              <p:cond delay="6000"/>
                            </p:stCondLst>
                            <p:childTnLst>
                              <p:par>
                                <p:cTn id="25" presetID="1" presetClass="entr" presetSubtype="0" fill="hold" nodeType="afterEffect">
                                  <p:stCondLst>
                                    <p:cond delay="2000"/>
                                  </p:stCondLst>
                                  <p:childTnLst>
                                    <p:set>
                                      <p:cBhvr>
                                        <p:cTn id="26" dur="1" fill="hold">
                                          <p:stCondLst>
                                            <p:cond delay="0"/>
                                          </p:stCondLst>
                                        </p:cTn>
                                        <p:tgtEl>
                                          <p:spTgt spid="399363">
                                            <p:txEl>
                                              <p:pRg st="7" end="7"/>
                                            </p:txEl>
                                          </p:spTgt>
                                        </p:tgtEl>
                                        <p:attrNameLst>
                                          <p:attrName>style.visibility</p:attrName>
                                        </p:attrNameLst>
                                      </p:cBhvr>
                                      <p:to>
                                        <p:strVal val="visible"/>
                                      </p:to>
                                    </p:set>
                                  </p:childTnLst>
                                </p:cTn>
                              </p:par>
                            </p:childTnLst>
                          </p:cTn>
                        </p:par>
                        <p:par>
                          <p:cTn id="27" fill="hold">
                            <p:stCondLst>
                              <p:cond delay="8000"/>
                            </p:stCondLst>
                            <p:childTnLst>
                              <p:par>
                                <p:cTn id="28" presetID="1" presetClass="entr" presetSubtype="0" fill="hold" nodeType="afterEffect">
                                  <p:stCondLst>
                                    <p:cond delay="2000"/>
                                  </p:stCondLst>
                                  <p:childTnLst>
                                    <p:set>
                                      <p:cBhvr>
                                        <p:cTn id="29" dur="1" fill="hold">
                                          <p:stCondLst>
                                            <p:cond delay="0"/>
                                          </p:stCondLst>
                                        </p:cTn>
                                        <p:tgtEl>
                                          <p:spTgt spid="399363">
                                            <p:txEl>
                                              <p:pRg st="8" end="8"/>
                                            </p:txEl>
                                          </p:spTgt>
                                        </p:tgtEl>
                                        <p:attrNameLst>
                                          <p:attrName>style.visibility</p:attrName>
                                        </p:attrNameLst>
                                      </p:cBhvr>
                                      <p:to>
                                        <p:strVal val="visible"/>
                                      </p:to>
                                    </p:set>
                                  </p:childTnLst>
                                </p:cTn>
                              </p:par>
                            </p:childTnLst>
                          </p:cTn>
                        </p:par>
                        <p:par>
                          <p:cTn id="30" fill="hold">
                            <p:stCondLst>
                              <p:cond delay="10000"/>
                            </p:stCondLst>
                            <p:childTnLst>
                              <p:par>
                                <p:cTn id="31" presetID="1" presetClass="entr" presetSubtype="0" fill="hold" nodeType="afterEffect">
                                  <p:stCondLst>
                                    <p:cond delay="2000"/>
                                  </p:stCondLst>
                                  <p:childTnLst>
                                    <p:set>
                                      <p:cBhvr>
                                        <p:cTn id="32" dur="1" fill="hold">
                                          <p:stCondLst>
                                            <p:cond delay="0"/>
                                          </p:stCondLst>
                                        </p:cTn>
                                        <p:tgtEl>
                                          <p:spTgt spid="39936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762000" y="914400"/>
            <a:ext cx="7010400" cy="609600"/>
          </a:xfrm>
        </p:spPr>
        <p:txBody>
          <a:bodyPr/>
          <a:lstStyle/>
          <a:p>
            <a:r>
              <a:rPr lang="en-US" dirty="0" smtClean="0"/>
              <a:t>Changes:  Initial Processing</a:t>
            </a:r>
            <a:endParaRPr lang="en-US" dirty="0"/>
          </a:p>
        </p:txBody>
      </p:sp>
      <p:sp>
        <p:nvSpPr>
          <p:cNvPr id="399363" name="Rectangle 3"/>
          <p:cNvSpPr>
            <a:spLocks noGrp="1" noChangeArrowheads="1"/>
          </p:cNvSpPr>
          <p:nvPr>
            <p:ph idx="1"/>
          </p:nvPr>
        </p:nvSpPr>
        <p:spPr>
          <a:xfrm>
            <a:off x="838200" y="1458410"/>
            <a:ext cx="8109030" cy="5243331"/>
          </a:xfrm>
        </p:spPr>
        <p:txBody>
          <a:bodyPr/>
          <a:lstStyle/>
          <a:p>
            <a:pPr>
              <a:buNone/>
            </a:pPr>
            <a:r>
              <a:rPr lang="en-US" b="1" dirty="0" smtClean="0"/>
              <a:t>Statement of Position form (cont.):</a:t>
            </a:r>
          </a:p>
          <a:p>
            <a:pPr lvl="1">
              <a:buFont typeface="Wingdings" pitchFamily="2" charset="2"/>
              <a:buChar char="§"/>
            </a:pPr>
            <a:r>
              <a:rPr lang="en-US" b="1" dirty="0" smtClean="0">
                <a:solidFill>
                  <a:srgbClr val="000000"/>
                </a:solidFill>
              </a:rPr>
              <a:t>Name, title, and contact information for Employer’s authorized representative for service</a:t>
            </a:r>
          </a:p>
          <a:p>
            <a:pPr lvl="1">
              <a:buFont typeface="Wingdings" pitchFamily="2" charset="2"/>
              <a:buChar char="§"/>
            </a:pPr>
            <a:r>
              <a:rPr lang="en-US" b="1" dirty="0" smtClean="0">
                <a:solidFill>
                  <a:srgbClr val="000000"/>
                </a:solidFill>
              </a:rPr>
              <a:t>Alphabetized electronic list(s) of employees:</a:t>
            </a:r>
          </a:p>
          <a:p>
            <a:pPr marL="1262063" lvl="2" indent="-347663">
              <a:buNone/>
            </a:pPr>
            <a:r>
              <a:rPr lang="en-US" b="1" dirty="0" smtClean="0">
                <a:solidFill>
                  <a:schemeClr val="tx2"/>
                </a:solidFill>
              </a:rPr>
              <a:t>(a) With full names, work locations, shifts and job classifications of all individuals </a:t>
            </a:r>
            <a:r>
              <a:rPr lang="en-US" b="1" i="1" dirty="0" smtClean="0">
                <a:solidFill>
                  <a:schemeClr val="tx2"/>
                </a:solidFill>
              </a:rPr>
              <a:t>in proposed unit</a:t>
            </a:r>
          </a:p>
          <a:p>
            <a:pPr marL="1262063" lvl="2" indent="-347663">
              <a:buNone/>
            </a:pPr>
            <a:r>
              <a:rPr lang="en-US" b="1" dirty="0" smtClean="0">
                <a:solidFill>
                  <a:schemeClr val="tx2"/>
                </a:solidFill>
              </a:rPr>
              <a:t>(b) If Employer claims unit is inappropriate, a separate list of the full names, work locations, shifts and job classifications of all individuals Employer claims should be </a:t>
            </a:r>
            <a:r>
              <a:rPr lang="en-US" b="1" i="1" dirty="0" smtClean="0">
                <a:solidFill>
                  <a:schemeClr val="tx2"/>
                </a:solidFill>
              </a:rPr>
              <a:t>added to the unit</a:t>
            </a:r>
          </a:p>
          <a:p>
            <a:pPr lvl="1">
              <a:buFont typeface="Wingdings" pitchFamily="2" charset="2"/>
              <a:buChar char="§"/>
            </a:pPr>
            <a:r>
              <a:rPr lang="en-US" b="1" dirty="0" smtClean="0">
                <a:solidFill>
                  <a:srgbClr val="000000"/>
                </a:solidFill>
              </a:rPr>
              <a:t>If Employer contends unit is not appropriate, it must also separately list the individuals whom it believes should be </a:t>
            </a:r>
            <a:r>
              <a:rPr lang="en-US" b="1" i="1" dirty="0" smtClean="0">
                <a:solidFill>
                  <a:srgbClr val="000000"/>
                </a:solidFill>
              </a:rPr>
              <a:t>excluded from the proposed unit</a:t>
            </a:r>
            <a:r>
              <a:rPr lang="en-US" b="1" dirty="0" smtClean="0">
                <a:solidFill>
                  <a:srgbClr val="000000"/>
                </a:solidFill>
              </a:rPr>
              <a:t> to make it an appropriate unit.</a:t>
            </a:r>
          </a:p>
          <a:p>
            <a:pPr>
              <a:buFont typeface="Wingdings" pitchFamily="2" charset="2"/>
              <a:buChar char="§"/>
            </a:pPr>
            <a:endParaRPr lang="en-US"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11</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9936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9936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93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762000" y="914400"/>
            <a:ext cx="7010400" cy="609600"/>
          </a:xfrm>
        </p:spPr>
        <p:txBody>
          <a:bodyPr/>
          <a:lstStyle/>
          <a:p>
            <a:r>
              <a:rPr lang="en-US" dirty="0" smtClean="0"/>
              <a:t>Changes:  Initial Processing</a:t>
            </a:r>
            <a:endParaRPr lang="en-US" dirty="0"/>
          </a:p>
        </p:txBody>
      </p:sp>
      <p:sp>
        <p:nvSpPr>
          <p:cNvPr id="399363" name="Rectangle 3"/>
          <p:cNvSpPr>
            <a:spLocks noGrp="1" noChangeArrowheads="1"/>
          </p:cNvSpPr>
          <p:nvPr>
            <p:ph idx="1"/>
          </p:nvPr>
        </p:nvSpPr>
        <p:spPr>
          <a:xfrm>
            <a:off x="838200" y="1562582"/>
            <a:ext cx="7692342" cy="5139159"/>
          </a:xfrm>
        </p:spPr>
        <p:txBody>
          <a:bodyPr/>
          <a:lstStyle/>
          <a:p>
            <a:pPr>
              <a:buNone/>
            </a:pPr>
            <a:r>
              <a:rPr lang="en-US" b="1" dirty="0" smtClean="0"/>
              <a:t>Statement of Position form (cont.):</a:t>
            </a:r>
          </a:p>
          <a:p>
            <a:pPr lvl="1">
              <a:buFont typeface="Wingdings" pitchFamily="2" charset="2"/>
              <a:buChar char="§"/>
            </a:pPr>
            <a:r>
              <a:rPr lang="en-US" b="1" dirty="0" smtClean="0">
                <a:solidFill>
                  <a:srgbClr val="000000"/>
                </a:solidFill>
              </a:rPr>
              <a:t>Failure to provide list:  </a:t>
            </a:r>
          </a:p>
          <a:p>
            <a:pPr marL="914400" lvl="2" indent="0">
              <a:buNone/>
            </a:pPr>
            <a:r>
              <a:rPr lang="en-US" sz="2200" b="1" dirty="0" smtClean="0">
                <a:solidFill>
                  <a:schemeClr val="tx2"/>
                </a:solidFill>
              </a:rPr>
              <a:t>If the Employer fails to timely furnish the list of employees, the Employer will be precluded:</a:t>
            </a:r>
          </a:p>
          <a:p>
            <a:pPr marL="1262063" lvl="2" indent="-347663">
              <a:buFont typeface="Wingdings" pitchFamily="2" charset="2"/>
              <a:buChar char="§"/>
            </a:pPr>
            <a:r>
              <a:rPr lang="en-US" sz="2200" b="1" dirty="0" smtClean="0">
                <a:solidFill>
                  <a:schemeClr val="tx2"/>
                </a:solidFill>
              </a:rPr>
              <a:t>from contesting the appropriateness of the proposed unit at any time and </a:t>
            </a:r>
          </a:p>
          <a:p>
            <a:pPr marL="1262063" lvl="2" indent="-347663">
              <a:buFont typeface="Wingdings" pitchFamily="2" charset="2"/>
              <a:buChar char="§"/>
            </a:pPr>
            <a:r>
              <a:rPr lang="en-US" sz="2200" b="1" dirty="0" smtClean="0">
                <a:solidFill>
                  <a:schemeClr val="tx2"/>
                </a:solidFill>
              </a:rPr>
              <a:t>from contesting the eligibility or inclusion of any individuals at the pre-election hearing. </a:t>
            </a:r>
            <a:endParaRPr lang="en-US" sz="1800" b="1" dirty="0" smtClean="0">
              <a:solidFill>
                <a:schemeClr val="tx2"/>
              </a:solidFill>
            </a:endParaRPr>
          </a:p>
          <a:p>
            <a:pPr lvl="1">
              <a:buClrTx/>
              <a:buFont typeface="Wingdings" pitchFamily="2" charset="2"/>
              <a:buChar char="§"/>
            </a:pPr>
            <a:r>
              <a:rPr lang="en-US" b="1" dirty="0" smtClean="0">
                <a:solidFill>
                  <a:srgbClr val="000000"/>
                </a:solidFill>
              </a:rPr>
              <a:t>Eligibility issues not raised</a:t>
            </a:r>
            <a:r>
              <a:rPr lang="en-US" dirty="0" smtClean="0">
                <a:solidFill>
                  <a:srgbClr val="000000"/>
                </a:solidFill>
              </a:rPr>
              <a:t> – At the election, a party generally can challenge someone for cause even if their eligibility was not contested at the hearing.  </a:t>
            </a:r>
            <a:br>
              <a:rPr lang="en-US" dirty="0" smtClean="0">
                <a:solidFill>
                  <a:srgbClr val="000000"/>
                </a:solidFill>
              </a:rPr>
            </a:br>
            <a:r>
              <a:rPr lang="en-US" sz="1800" b="1" dirty="0" smtClean="0">
                <a:solidFill>
                  <a:srgbClr val="008000"/>
                </a:solidFill>
              </a:rPr>
              <a:t>(Sec. 102.66(d))</a:t>
            </a:r>
          </a:p>
          <a:p>
            <a:pPr lvl="1">
              <a:buNone/>
            </a:pPr>
            <a:endParaRPr lang="en-US" b="1" dirty="0" smtClean="0">
              <a:solidFill>
                <a:srgbClr val="000000"/>
              </a:solidFill>
            </a:endParaRPr>
          </a:p>
          <a:p>
            <a:pPr>
              <a:buFont typeface="Wingdings" pitchFamily="2" charset="2"/>
              <a:buChar char="§"/>
            </a:pPr>
            <a:endParaRPr lang="en-US"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12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6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93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762000" y="914400"/>
            <a:ext cx="7010400" cy="609600"/>
          </a:xfrm>
        </p:spPr>
        <p:txBody>
          <a:bodyPr/>
          <a:lstStyle/>
          <a:p>
            <a:r>
              <a:rPr lang="en-US" dirty="0" smtClean="0"/>
              <a:t>Changes:  Initial Processing</a:t>
            </a:r>
            <a:endParaRPr lang="en-US" dirty="0"/>
          </a:p>
        </p:txBody>
      </p:sp>
      <p:sp>
        <p:nvSpPr>
          <p:cNvPr id="399363" name="Rectangle 3"/>
          <p:cNvSpPr>
            <a:spLocks noGrp="1" noChangeArrowheads="1"/>
          </p:cNvSpPr>
          <p:nvPr>
            <p:ph idx="1"/>
          </p:nvPr>
        </p:nvSpPr>
        <p:spPr>
          <a:xfrm>
            <a:off x="838200" y="1770927"/>
            <a:ext cx="7808089" cy="4676172"/>
          </a:xfrm>
        </p:spPr>
        <p:txBody>
          <a:bodyPr/>
          <a:lstStyle/>
          <a:p>
            <a:pPr>
              <a:buNone/>
            </a:pPr>
            <a:r>
              <a:rPr lang="en-US" b="1" dirty="0" smtClean="0"/>
              <a:t>Date for Pre-Election Hearing </a:t>
            </a:r>
            <a:r>
              <a:rPr lang="en-US" sz="1800" b="1" dirty="0" smtClean="0">
                <a:solidFill>
                  <a:srgbClr val="008000"/>
                </a:solidFill>
              </a:rPr>
              <a:t>(Sec. 102.63(a)(1))</a:t>
            </a:r>
            <a:r>
              <a:rPr lang="en-US" b="1" dirty="0" smtClean="0"/>
              <a:t>:</a:t>
            </a:r>
          </a:p>
          <a:p>
            <a:pPr marL="463550" lvl="1" indent="-6350">
              <a:buNone/>
            </a:pPr>
            <a:r>
              <a:rPr lang="en-US" b="1" dirty="0" smtClean="0">
                <a:solidFill>
                  <a:srgbClr val="000000"/>
                </a:solidFill>
              </a:rPr>
              <a:t>Except in cases presenting unusually complex issues, the Regional Director will set the hearing for </a:t>
            </a:r>
          </a:p>
          <a:p>
            <a:pPr lvl="3">
              <a:buFont typeface="Wingdings" pitchFamily="2" charset="2"/>
              <a:buChar char="§"/>
            </a:pPr>
            <a:r>
              <a:rPr lang="en-US" sz="2200" b="1" dirty="0" smtClean="0">
                <a:solidFill>
                  <a:schemeClr val="tx2"/>
                </a:solidFill>
              </a:rPr>
              <a:t>a date 8 days (excluding intervening Federal holidays) from the date of service of the </a:t>
            </a:r>
            <a:br>
              <a:rPr lang="en-US" sz="2200" b="1" dirty="0" smtClean="0">
                <a:solidFill>
                  <a:schemeClr val="tx2"/>
                </a:solidFill>
              </a:rPr>
            </a:br>
            <a:r>
              <a:rPr lang="en-US" sz="2200" b="1" dirty="0" smtClean="0">
                <a:solidFill>
                  <a:schemeClr val="tx2"/>
                </a:solidFill>
              </a:rPr>
              <a:t>Notice of Hearing </a:t>
            </a:r>
          </a:p>
          <a:p>
            <a:pPr lvl="3">
              <a:buFont typeface="Wingdings" pitchFamily="2" charset="2"/>
              <a:buChar char="§"/>
            </a:pPr>
            <a:endParaRPr lang="en-US" sz="2200" b="1" dirty="0" smtClean="0">
              <a:solidFill>
                <a:schemeClr val="tx2"/>
              </a:solidFill>
            </a:endParaRPr>
          </a:p>
          <a:p>
            <a:pPr lvl="3">
              <a:buFont typeface="Wingdings" pitchFamily="2" charset="2"/>
              <a:buChar char="§"/>
            </a:pPr>
            <a:r>
              <a:rPr lang="en-US" sz="2200" b="1" dirty="0" smtClean="0">
                <a:solidFill>
                  <a:schemeClr val="tx2"/>
                </a:solidFill>
              </a:rPr>
              <a:t>or the next business day thereafter if the 8</a:t>
            </a:r>
            <a:r>
              <a:rPr lang="en-US" sz="2200" b="1" baseline="30000" dirty="0" smtClean="0">
                <a:solidFill>
                  <a:schemeClr val="tx2"/>
                </a:solidFill>
              </a:rPr>
              <a:t>th</a:t>
            </a:r>
            <a:r>
              <a:rPr lang="en-US" sz="2200" b="1" dirty="0" smtClean="0">
                <a:solidFill>
                  <a:schemeClr val="tx2"/>
                </a:solidFill>
              </a:rPr>
              <a:t> day falls on a weekend or Federal holiday</a:t>
            </a:r>
          </a:p>
          <a:p>
            <a:pPr lvl="2">
              <a:buNone/>
            </a:pPr>
            <a:endParaRPr lang="en-US" sz="2400" b="1" dirty="0" smtClean="0">
              <a:solidFill>
                <a:schemeClr val="tx2"/>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13</a:t>
            </a:fld>
            <a:endParaRPr lang="en-US" dirty="0"/>
          </a:p>
        </p:txBody>
      </p:sp>
      <p:pic>
        <p:nvPicPr>
          <p:cNvPr id="6" name="Picture 5" descr="calendar.png"/>
          <p:cNvPicPr>
            <a:picLocks noChangeAspect="1"/>
          </p:cNvPicPr>
          <p:nvPr/>
        </p:nvPicPr>
        <p:blipFill>
          <a:blip r:embed="rId3" cstate="print"/>
          <a:stretch>
            <a:fillRect/>
          </a:stretch>
        </p:blipFill>
        <p:spPr>
          <a:xfrm>
            <a:off x="776808" y="3808071"/>
            <a:ext cx="1642302" cy="116252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993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762000" y="914400"/>
            <a:ext cx="7010400" cy="609600"/>
          </a:xfrm>
        </p:spPr>
        <p:txBody>
          <a:bodyPr/>
          <a:lstStyle/>
          <a:p>
            <a:r>
              <a:rPr lang="en-US" dirty="0" smtClean="0"/>
              <a:t>Changes:  Initial Processing</a:t>
            </a:r>
            <a:endParaRPr lang="en-US" dirty="0"/>
          </a:p>
        </p:txBody>
      </p:sp>
      <p:sp>
        <p:nvSpPr>
          <p:cNvPr id="399363" name="Rectangle 3"/>
          <p:cNvSpPr>
            <a:spLocks noGrp="1" noChangeArrowheads="1"/>
          </p:cNvSpPr>
          <p:nvPr>
            <p:ph idx="1"/>
          </p:nvPr>
        </p:nvSpPr>
        <p:spPr>
          <a:xfrm>
            <a:off x="838200" y="1770927"/>
            <a:ext cx="7808089" cy="4676172"/>
          </a:xfrm>
        </p:spPr>
        <p:txBody>
          <a:bodyPr/>
          <a:lstStyle/>
          <a:p>
            <a:pPr>
              <a:buNone/>
            </a:pPr>
            <a:r>
              <a:rPr lang="en-US" b="1" dirty="0" smtClean="0"/>
              <a:t>	Postponement of Hearing </a:t>
            </a:r>
            <a:br>
              <a:rPr lang="en-US" b="1" dirty="0" smtClean="0"/>
            </a:br>
            <a:r>
              <a:rPr lang="en-US" sz="1800" b="1" dirty="0" smtClean="0">
                <a:solidFill>
                  <a:srgbClr val="008000"/>
                </a:solidFill>
              </a:rPr>
              <a:t>(Sec. 102.63(a)(1))</a:t>
            </a:r>
            <a:endParaRPr lang="en-US" sz="1800" b="1" dirty="0" smtClean="0"/>
          </a:p>
          <a:p>
            <a:pPr marL="463550" lvl="1" indent="-6350">
              <a:buNone/>
            </a:pPr>
            <a:endParaRPr lang="en-US" sz="2800" dirty="0" smtClean="0"/>
          </a:p>
          <a:p>
            <a:pPr marL="463550" lvl="1" indent="-6350">
              <a:buNone/>
            </a:pPr>
            <a:r>
              <a:rPr lang="en-US" sz="2800" dirty="0" smtClean="0"/>
              <a:t>The Regional Director may postpone the hearing for</a:t>
            </a:r>
          </a:p>
          <a:p>
            <a:pPr lvl="1">
              <a:buFont typeface="Wingdings" pitchFamily="2" charset="2"/>
              <a:buChar char="§"/>
            </a:pPr>
            <a:r>
              <a:rPr lang="en-US" b="1" i="1" dirty="0" smtClean="0">
                <a:solidFill>
                  <a:srgbClr val="000000"/>
                </a:solidFill>
              </a:rPr>
              <a:t>up to </a:t>
            </a:r>
            <a:r>
              <a:rPr lang="en-US" dirty="0" smtClean="0">
                <a:solidFill>
                  <a:srgbClr val="000000"/>
                </a:solidFill>
              </a:rPr>
              <a:t>2 business days upon request of a party showing </a:t>
            </a:r>
            <a:r>
              <a:rPr lang="en-US" b="1" dirty="0" smtClean="0">
                <a:solidFill>
                  <a:srgbClr val="000000"/>
                </a:solidFill>
              </a:rPr>
              <a:t>special circumstances</a:t>
            </a:r>
          </a:p>
          <a:p>
            <a:pPr lvl="1">
              <a:buFont typeface="Wingdings" pitchFamily="2" charset="2"/>
              <a:buChar char="§"/>
            </a:pPr>
            <a:endParaRPr lang="en-US" sz="1200" b="1" dirty="0" smtClean="0">
              <a:solidFill>
                <a:srgbClr val="000000"/>
              </a:solidFill>
            </a:endParaRPr>
          </a:p>
          <a:p>
            <a:pPr lvl="1">
              <a:buFont typeface="Wingdings" pitchFamily="2" charset="2"/>
              <a:buChar char="§"/>
            </a:pPr>
            <a:r>
              <a:rPr lang="en-US" b="1" i="1" dirty="0" smtClean="0">
                <a:solidFill>
                  <a:srgbClr val="000000"/>
                </a:solidFill>
              </a:rPr>
              <a:t>more than</a:t>
            </a:r>
            <a:r>
              <a:rPr lang="en-US" b="1" dirty="0" smtClean="0">
                <a:solidFill>
                  <a:srgbClr val="000000"/>
                </a:solidFill>
              </a:rPr>
              <a:t> </a:t>
            </a:r>
            <a:r>
              <a:rPr lang="en-US" dirty="0" smtClean="0">
                <a:solidFill>
                  <a:srgbClr val="000000"/>
                </a:solidFill>
              </a:rPr>
              <a:t>2 business days upon request of a party showing </a:t>
            </a:r>
            <a:r>
              <a:rPr lang="en-US" b="1" dirty="0" smtClean="0">
                <a:solidFill>
                  <a:srgbClr val="000000"/>
                </a:solidFill>
              </a:rPr>
              <a:t>extraordinary circumstances</a:t>
            </a:r>
            <a:r>
              <a:rPr lang="en-US" dirty="0" smtClean="0"/>
              <a:t>. </a:t>
            </a:r>
            <a:endParaRPr lang="en-US" b="1" dirty="0" smtClean="0">
              <a:solidFill>
                <a:srgbClr val="000000"/>
              </a:solidFill>
            </a:endParaRPr>
          </a:p>
          <a:p>
            <a:pPr>
              <a:buNone/>
            </a:pPr>
            <a:endParaRPr lang="en-US"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14</a:t>
            </a:fld>
            <a:endParaRPr lang="en-US" dirty="0"/>
          </a:p>
        </p:txBody>
      </p:sp>
      <p:pic>
        <p:nvPicPr>
          <p:cNvPr id="6" name="Picture 5" descr="rubber_stamp_postponed.png"/>
          <p:cNvPicPr>
            <a:picLocks noChangeAspect="1"/>
          </p:cNvPicPr>
          <p:nvPr/>
        </p:nvPicPr>
        <p:blipFill>
          <a:blip r:embed="rId3" cstate="print"/>
          <a:stretch>
            <a:fillRect/>
          </a:stretch>
        </p:blipFill>
        <p:spPr>
          <a:xfrm>
            <a:off x="6079987" y="1615052"/>
            <a:ext cx="1127762" cy="112776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680977" y="925975"/>
            <a:ext cx="7224532" cy="609600"/>
          </a:xfrm>
        </p:spPr>
        <p:txBody>
          <a:bodyPr/>
          <a:lstStyle/>
          <a:p>
            <a:r>
              <a:rPr lang="en-US" dirty="0" smtClean="0"/>
              <a:t>Changes: Pre-Election Hearing</a:t>
            </a:r>
            <a:endParaRPr lang="en-US" dirty="0"/>
          </a:p>
        </p:txBody>
      </p:sp>
      <p:sp>
        <p:nvSpPr>
          <p:cNvPr id="399363" name="Rectangle 3"/>
          <p:cNvSpPr>
            <a:spLocks noGrp="1" noChangeArrowheads="1"/>
          </p:cNvSpPr>
          <p:nvPr>
            <p:ph idx="1"/>
          </p:nvPr>
        </p:nvSpPr>
        <p:spPr>
          <a:xfrm>
            <a:off x="838200" y="1574158"/>
            <a:ext cx="7808089" cy="5069710"/>
          </a:xfrm>
        </p:spPr>
        <p:txBody>
          <a:bodyPr/>
          <a:lstStyle/>
          <a:p>
            <a:pPr>
              <a:buNone/>
            </a:pPr>
            <a:r>
              <a:rPr lang="en-US" b="1" dirty="0" smtClean="0"/>
              <a:t>			</a:t>
            </a:r>
            <a:br>
              <a:rPr lang="en-US" b="1" dirty="0" smtClean="0"/>
            </a:br>
            <a:r>
              <a:rPr lang="en-US" b="1" dirty="0" smtClean="0"/>
              <a:t>		Hearing </a:t>
            </a:r>
            <a:r>
              <a:rPr lang="en-US" sz="1800" b="1" dirty="0" smtClean="0">
                <a:solidFill>
                  <a:srgbClr val="008000"/>
                </a:solidFill>
              </a:rPr>
              <a:t>(Sec. 102.64):  </a:t>
            </a:r>
            <a:endParaRPr lang="en-US" sz="1800" b="1" dirty="0" smtClean="0">
              <a:solidFill>
                <a:schemeClr val="tx2"/>
              </a:solidFill>
            </a:endParaRPr>
          </a:p>
          <a:p>
            <a:pPr lvl="1">
              <a:buFont typeface="Wingdings" pitchFamily="2" charset="2"/>
              <a:buChar char="§"/>
            </a:pPr>
            <a:endParaRPr lang="en-US" sz="1400" b="1" dirty="0" smtClean="0">
              <a:solidFill>
                <a:srgbClr val="000000"/>
              </a:solidFill>
            </a:endParaRPr>
          </a:p>
          <a:p>
            <a:pPr lvl="1">
              <a:buFont typeface="Wingdings" pitchFamily="2" charset="2"/>
              <a:buChar char="§"/>
            </a:pPr>
            <a:endParaRPr lang="en-US" sz="1200" b="1" dirty="0" smtClean="0">
              <a:solidFill>
                <a:srgbClr val="000000"/>
              </a:solidFill>
            </a:endParaRPr>
          </a:p>
          <a:p>
            <a:pPr lvl="1">
              <a:buFont typeface="Wingdings" pitchFamily="2" charset="2"/>
              <a:buChar char="§"/>
            </a:pPr>
            <a:endParaRPr lang="en-US" sz="1200" b="1" dirty="0" smtClean="0">
              <a:solidFill>
                <a:srgbClr val="000000"/>
              </a:solidFill>
            </a:endParaRPr>
          </a:p>
          <a:p>
            <a:pPr lvl="1">
              <a:buFont typeface="Wingdings" pitchFamily="2" charset="2"/>
              <a:buChar char="§"/>
            </a:pPr>
            <a:r>
              <a:rPr lang="en-US" sz="2800" b="1" dirty="0" smtClean="0">
                <a:solidFill>
                  <a:srgbClr val="000000"/>
                </a:solidFill>
              </a:rPr>
              <a:t>Purpose of the hearing is defined - to determine if a question of representation exists.</a:t>
            </a:r>
          </a:p>
          <a:p>
            <a:pPr lvl="1">
              <a:buFont typeface="Wingdings" pitchFamily="2" charset="2"/>
              <a:buChar char="§"/>
            </a:pPr>
            <a:endParaRPr lang="en-US" sz="1400" b="1" dirty="0" smtClean="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15</a:t>
            </a:fld>
            <a:endParaRPr lang="en-US" dirty="0"/>
          </a:p>
        </p:txBody>
      </p:sp>
      <p:pic>
        <p:nvPicPr>
          <p:cNvPr id="6" name="Picture 5" descr="hearing.jpg"/>
          <p:cNvPicPr>
            <a:picLocks noChangeAspect="1"/>
          </p:cNvPicPr>
          <p:nvPr/>
        </p:nvPicPr>
        <p:blipFill>
          <a:blip r:embed="rId3" cstate="print"/>
          <a:srcRect t="-879" r="28838"/>
          <a:stretch>
            <a:fillRect/>
          </a:stretch>
        </p:blipFill>
        <p:spPr>
          <a:xfrm flipH="1">
            <a:off x="1348541" y="1666755"/>
            <a:ext cx="1252728" cy="1165413"/>
          </a:xfrm>
          <a:prstGeom prst="rect">
            <a:avLst/>
          </a:prstGeom>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680977" y="925975"/>
            <a:ext cx="7224532" cy="609600"/>
          </a:xfrm>
        </p:spPr>
        <p:txBody>
          <a:bodyPr/>
          <a:lstStyle/>
          <a:p>
            <a:r>
              <a:rPr lang="en-US" dirty="0" smtClean="0"/>
              <a:t>Changes: Pre-Election Hearing</a:t>
            </a:r>
            <a:endParaRPr lang="en-US" dirty="0"/>
          </a:p>
        </p:txBody>
      </p:sp>
      <p:sp>
        <p:nvSpPr>
          <p:cNvPr id="399363" name="Rectangle 3"/>
          <p:cNvSpPr>
            <a:spLocks noGrp="1" noChangeArrowheads="1"/>
          </p:cNvSpPr>
          <p:nvPr>
            <p:ph idx="1"/>
          </p:nvPr>
        </p:nvSpPr>
        <p:spPr>
          <a:xfrm>
            <a:off x="838200" y="1597306"/>
            <a:ext cx="7808089" cy="4849793"/>
          </a:xfrm>
        </p:spPr>
        <p:txBody>
          <a:bodyPr/>
          <a:lstStyle/>
          <a:p>
            <a:pPr lvl="2">
              <a:buNone/>
              <a:tabLst>
                <a:tab pos="1828800" algn="l"/>
              </a:tabLst>
            </a:pPr>
            <a:r>
              <a:rPr lang="en-US" sz="1200" b="1" dirty="0" smtClean="0"/>
              <a:t>		</a:t>
            </a:r>
            <a:r>
              <a:rPr lang="en-US" sz="2800" b="1" dirty="0" smtClean="0"/>
              <a:t>   </a:t>
            </a:r>
            <a:r>
              <a:rPr lang="en-US" sz="1200" b="1" dirty="0" smtClean="0"/>
              <a:t/>
            </a:r>
            <a:br>
              <a:rPr lang="en-US" sz="1200" b="1" dirty="0" smtClean="0"/>
            </a:br>
            <a:r>
              <a:rPr lang="en-US" b="1" dirty="0" smtClean="0"/>
              <a:t>	</a:t>
            </a:r>
            <a:r>
              <a:rPr lang="en-US" sz="2800" b="1" dirty="0" smtClean="0"/>
              <a:t>Hearing</a:t>
            </a:r>
            <a:r>
              <a:rPr lang="en-US" b="1" dirty="0" smtClean="0"/>
              <a:t> </a:t>
            </a:r>
            <a:r>
              <a:rPr lang="en-US" sz="1800" b="1" dirty="0" smtClean="0">
                <a:solidFill>
                  <a:srgbClr val="008000"/>
                </a:solidFill>
              </a:rPr>
              <a:t>(Sec. 102.64):</a:t>
            </a:r>
            <a:endParaRPr lang="en-US" sz="1800" b="1" dirty="0" smtClean="0">
              <a:solidFill>
                <a:schemeClr val="tx2"/>
              </a:solidFill>
            </a:endParaRPr>
          </a:p>
          <a:p>
            <a:pPr lvl="1">
              <a:buFont typeface="Wingdings" pitchFamily="2" charset="2"/>
              <a:buChar char="§"/>
            </a:pPr>
            <a:endParaRPr lang="en-US" sz="1400" b="1" dirty="0" smtClean="0">
              <a:solidFill>
                <a:srgbClr val="000000"/>
              </a:solidFill>
            </a:endParaRPr>
          </a:p>
          <a:p>
            <a:pPr lvl="1">
              <a:buFont typeface="Wingdings" pitchFamily="2" charset="2"/>
              <a:buChar char="§"/>
            </a:pPr>
            <a:endParaRPr lang="en-US" b="1" dirty="0" smtClean="0">
              <a:solidFill>
                <a:srgbClr val="000000"/>
              </a:solidFill>
            </a:endParaRPr>
          </a:p>
          <a:p>
            <a:pPr lvl="1">
              <a:buFont typeface="Wingdings" pitchFamily="2" charset="2"/>
              <a:buChar char="§"/>
            </a:pPr>
            <a:r>
              <a:rPr lang="en-US" b="1" dirty="0" smtClean="0">
                <a:solidFill>
                  <a:srgbClr val="000000"/>
                </a:solidFill>
              </a:rPr>
              <a:t>Although appropriate unit must always be established, disputes concerning individuals’ </a:t>
            </a:r>
            <a:r>
              <a:rPr lang="en-US" b="1" i="1" dirty="0" smtClean="0">
                <a:solidFill>
                  <a:srgbClr val="000000"/>
                </a:solidFill>
              </a:rPr>
              <a:t>eligibility</a:t>
            </a:r>
            <a:r>
              <a:rPr lang="en-US" b="1" dirty="0" smtClean="0">
                <a:solidFill>
                  <a:srgbClr val="000000"/>
                </a:solidFill>
              </a:rPr>
              <a:t> to vote or </a:t>
            </a:r>
            <a:r>
              <a:rPr lang="en-US" b="1" i="1" dirty="0" smtClean="0">
                <a:solidFill>
                  <a:srgbClr val="000000"/>
                </a:solidFill>
              </a:rPr>
              <a:t>inclusion</a:t>
            </a:r>
            <a:r>
              <a:rPr lang="en-US" b="1" dirty="0" smtClean="0">
                <a:solidFill>
                  <a:srgbClr val="000000"/>
                </a:solidFill>
              </a:rPr>
              <a:t> in an appropriate unit ordinarily need not be litigated.</a:t>
            </a:r>
          </a:p>
          <a:p>
            <a:pPr lvl="1">
              <a:buNone/>
            </a:pPr>
            <a:r>
              <a:rPr lang="en-US" b="1" dirty="0" smtClean="0">
                <a:solidFill>
                  <a:srgbClr val="000000"/>
                </a:solidFill>
              </a:rPr>
              <a:t>	</a:t>
            </a:r>
            <a:r>
              <a:rPr lang="en-US" b="1" dirty="0" smtClean="0">
                <a:solidFill>
                  <a:schemeClr val="tx2"/>
                </a:solidFill>
              </a:rPr>
              <a:t>RD has discretion to postpone litigation of eligibility and inclusion issues that affect a small percentage of employees in the unit.  </a:t>
            </a:r>
            <a:br>
              <a:rPr lang="en-US" b="1" dirty="0" smtClean="0">
                <a:solidFill>
                  <a:schemeClr val="tx2"/>
                </a:solidFill>
              </a:rPr>
            </a:br>
            <a:r>
              <a:rPr lang="en-US" b="1" dirty="0" smtClean="0">
                <a:solidFill>
                  <a:schemeClr val="tx2"/>
                </a:solidFill>
              </a:rPr>
              <a:t>No mandatory 20 percent rule. </a:t>
            </a:r>
          </a:p>
          <a:p>
            <a:pPr lvl="1">
              <a:buClrTx/>
              <a:buFont typeface="Wingdings" pitchFamily="2" charset="2"/>
              <a:buChar char="§"/>
            </a:pPr>
            <a:endParaRPr lang="en-US" b="1" dirty="0" smtClean="0">
              <a:solidFill>
                <a:srgbClr val="000000"/>
              </a:solidFill>
            </a:endParaRPr>
          </a:p>
          <a:p>
            <a:pPr>
              <a:buNone/>
            </a:pPr>
            <a:endParaRPr lang="en-US"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16</a:t>
            </a:fld>
            <a:endParaRPr lang="en-US" dirty="0"/>
          </a:p>
        </p:txBody>
      </p:sp>
      <p:pic>
        <p:nvPicPr>
          <p:cNvPr id="6" name="Picture 5" descr="hearing.jpg"/>
          <p:cNvPicPr>
            <a:picLocks noChangeAspect="1"/>
          </p:cNvPicPr>
          <p:nvPr/>
        </p:nvPicPr>
        <p:blipFill>
          <a:blip r:embed="rId3" cstate="print"/>
          <a:srcRect t="-879" r="28838"/>
          <a:stretch>
            <a:fillRect/>
          </a:stretch>
        </p:blipFill>
        <p:spPr>
          <a:xfrm flipH="1">
            <a:off x="1353311" y="1664208"/>
            <a:ext cx="1258123" cy="117043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704127" y="844952"/>
            <a:ext cx="6969889" cy="609600"/>
          </a:xfrm>
        </p:spPr>
        <p:txBody>
          <a:bodyPr/>
          <a:lstStyle/>
          <a:p>
            <a:r>
              <a:rPr lang="en-US" dirty="0" smtClean="0"/>
              <a:t>Changes: Pre-Election Hearing</a:t>
            </a:r>
            <a:endParaRPr lang="en-US" dirty="0"/>
          </a:p>
        </p:txBody>
      </p:sp>
      <p:sp>
        <p:nvSpPr>
          <p:cNvPr id="399363" name="Rectangle 3"/>
          <p:cNvSpPr>
            <a:spLocks noGrp="1" noChangeArrowheads="1"/>
          </p:cNvSpPr>
          <p:nvPr>
            <p:ph idx="1"/>
          </p:nvPr>
        </p:nvSpPr>
        <p:spPr>
          <a:xfrm>
            <a:off x="838200" y="1423686"/>
            <a:ext cx="7808089" cy="5173884"/>
          </a:xfrm>
        </p:spPr>
        <p:txBody>
          <a:bodyPr/>
          <a:lstStyle/>
          <a:p>
            <a:pPr>
              <a:buNone/>
            </a:pPr>
            <a:r>
              <a:rPr lang="en-US" b="1" dirty="0" smtClean="0"/>
              <a:t>			</a:t>
            </a:r>
          </a:p>
          <a:p>
            <a:pPr>
              <a:buNone/>
            </a:pPr>
            <a:r>
              <a:rPr lang="en-US" b="1" dirty="0" smtClean="0"/>
              <a:t>			Hearing </a:t>
            </a:r>
            <a:r>
              <a:rPr lang="en-US" sz="1800" b="1" dirty="0" smtClean="0">
                <a:solidFill>
                  <a:srgbClr val="008000"/>
                </a:solidFill>
              </a:rPr>
              <a:t>(Sec. 102.64):</a:t>
            </a:r>
            <a:endParaRPr lang="en-US" sz="1800" b="1" dirty="0" smtClean="0">
              <a:solidFill>
                <a:schemeClr val="tx2"/>
              </a:solidFill>
            </a:endParaRPr>
          </a:p>
          <a:p>
            <a:pPr lvl="1">
              <a:buClrTx/>
              <a:buFont typeface="Wingdings" pitchFamily="2" charset="2"/>
              <a:buChar char="§"/>
            </a:pPr>
            <a:endParaRPr lang="en-US" sz="1400" b="1" dirty="0" smtClean="0">
              <a:solidFill>
                <a:srgbClr val="000000"/>
              </a:solidFill>
            </a:endParaRPr>
          </a:p>
          <a:p>
            <a:pPr lvl="1">
              <a:buClrTx/>
              <a:buFont typeface="Wingdings" pitchFamily="2" charset="2"/>
              <a:buChar char="§"/>
            </a:pPr>
            <a:endParaRPr lang="en-US" sz="1200" b="1" dirty="0" smtClean="0">
              <a:solidFill>
                <a:srgbClr val="000000"/>
              </a:solidFill>
            </a:endParaRPr>
          </a:p>
          <a:p>
            <a:pPr lvl="1">
              <a:buClrTx/>
              <a:buFont typeface="Wingdings" pitchFamily="2" charset="2"/>
              <a:buChar char="§"/>
            </a:pPr>
            <a:r>
              <a:rPr lang="en-US" b="1" dirty="0" smtClean="0">
                <a:solidFill>
                  <a:srgbClr val="000000"/>
                </a:solidFill>
              </a:rPr>
              <a:t>Statement of Position is received in evidence (RD may allow it to be amended in a timely manner for good cause) </a:t>
            </a:r>
          </a:p>
          <a:p>
            <a:pPr lvl="1">
              <a:buClrTx/>
              <a:buFont typeface="Wingdings" pitchFamily="2" charset="2"/>
              <a:buChar char="§"/>
            </a:pPr>
            <a:endParaRPr lang="en-US" b="1" dirty="0" smtClean="0">
              <a:solidFill>
                <a:srgbClr val="000000"/>
              </a:solidFill>
            </a:endParaRPr>
          </a:p>
          <a:p>
            <a:pPr lvl="1">
              <a:buClrTx/>
              <a:buFont typeface="Wingdings" pitchFamily="2" charset="2"/>
              <a:buChar char="§"/>
            </a:pPr>
            <a:r>
              <a:rPr lang="en-US" b="1" dirty="0" smtClean="0">
                <a:solidFill>
                  <a:srgbClr val="000000"/>
                </a:solidFill>
              </a:rPr>
              <a:t>All other parties will respond on the record to each issue raised in the Statement of Position before introduction of further evidence. (RD may allow responses to be amended in a timely manner for good cause) </a:t>
            </a:r>
          </a:p>
        </p:txBody>
      </p:sp>
      <p:sp>
        <p:nvSpPr>
          <p:cNvPr id="7" name="Slide Number Placeholder 5"/>
          <p:cNvSpPr>
            <a:spLocks noGrp="1"/>
          </p:cNvSpPr>
          <p:nvPr>
            <p:ph type="sldNum" sz="quarter" idx="12"/>
          </p:nvPr>
        </p:nvSpPr>
        <p:spPr/>
        <p:txBody>
          <a:bodyPr/>
          <a:lstStyle/>
          <a:p>
            <a:fld id="{E1719489-2605-427A-877C-ACBAEABE1E95}" type="slidenum">
              <a:rPr lang="en-US"/>
              <a:pPr/>
              <a:t>17</a:t>
            </a:fld>
            <a:endParaRPr lang="en-US" dirty="0"/>
          </a:p>
        </p:txBody>
      </p:sp>
      <p:pic>
        <p:nvPicPr>
          <p:cNvPr id="9" name="Picture 8" descr="hearing.jpg"/>
          <p:cNvPicPr>
            <a:picLocks noChangeAspect="1"/>
          </p:cNvPicPr>
          <p:nvPr/>
        </p:nvPicPr>
        <p:blipFill>
          <a:blip r:embed="rId3" cstate="print"/>
          <a:srcRect t="-879" r="28838"/>
          <a:stretch>
            <a:fillRect/>
          </a:stretch>
        </p:blipFill>
        <p:spPr>
          <a:xfrm flipH="1">
            <a:off x="1353312" y="1664208"/>
            <a:ext cx="1258123" cy="117043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680977" y="925975"/>
            <a:ext cx="7004613" cy="609600"/>
          </a:xfrm>
        </p:spPr>
        <p:txBody>
          <a:bodyPr/>
          <a:lstStyle/>
          <a:p>
            <a:r>
              <a:rPr lang="en-US" dirty="0" smtClean="0"/>
              <a:t>Changes: Pre-Election Hearing</a:t>
            </a:r>
            <a:endParaRPr lang="en-US" dirty="0"/>
          </a:p>
        </p:txBody>
      </p:sp>
      <p:sp>
        <p:nvSpPr>
          <p:cNvPr id="399363" name="Rectangle 3"/>
          <p:cNvSpPr>
            <a:spLocks noGrp="1" noChangeArrowheads="1"/>
          </p:cNvSpPr>
          <p:nvPr>
            <p:ph idx="1"/>
          </p:nvPr>
        </p:nvSpPr>
        <p:spPr>
          <a:xfrm>
            <a:off x="838200" y="1770927"/>
            <a:ext cx="7808089" cy="4676172"/>
          </a:xfrm>
        </p:spPr>
        <p:txBody>
          <a:bodyPr/>
          <a:lstStyle/>
          <a:p>
            <a:pPr>
              <a:buNone/>
            </a:pPr>
            <a:r>
              <a:rPr lang="en-US" b="1" dirty="0" smtClean="0"/>
              <a:t>			Hearing </a:t>
            </a:r>
            <a:r>
              <a:rPr lang="en-US" sz="1800" b="1" dirty="0" smtClean="0">
                <a:solidFill>
                  <a:srgbClr val="008000"/>
                </a:solidFill>
              </a:rPr>
              <a:t>(Sec. 102.66):</a:t>
            </a:r>
            <a:endParaRPr lang="en-US" sz="1800" b="1" dirty="0" smtClean="0">
              <a:solidFill>
                <a:schemeClr val="tx2"/>
              </a:solidFill>
            </a:endParaRPr>
          </a:p>
          <a:p>
            <a:pPr lvl="1">
              <a:buClrTx/>
              <a:buFont typeface="Wingdings" pitchFamily="2" charset="2"/>
              <a:buChar char="§"/>
            </a:pPr>
            <a:endParaRPr lang="en-US" sz="1400" b="1" dirty="0" smtClean="0">
              <a:solidFill>
                <a:srgbClr val="000000"/>
              </a:solidFill>
            </a:endParaRPr>
          </a:p>
          <a:p>
            <a:pPr lvl="1">
              <a:buClrTx/>
              <a:buFont typeface="Wingdings" pitchFamily="2" charset="2"/>
              <a:buChar char="§"/>
            </a:pPr>
            <a:endParaRPr lang="en-US" b="1" dirty="0" smtClean="0">
              <a:solidFill>
                <a:srgbClr val="000000"/>
              </a:solidFill>
            </a:endParaRPr>
          </a:p>
          <a:p>
            <a:pPr lvl="1">
              <a:buClrTx/>
              <a:buFont typeface="Wingdings" pitchFamily="2" charset="2"/>
              <a:buChar char="§"/>
            </a:pPr>
            <a:r>
              <a:rPr lang="en-US" b="1" dirty="0" smtClean="0">
                <a:solidFill>
                  <a:srgbClr val="000000"/>
                </a:solidFill>
              </a:rPr>
              <a:t>The hearing officer will not receive evidence concerning any issue as to which parties have not taken adverse positions, except: </a:t>
            </a:r>
          </a:p>
          <a:p>
            <a:pPr lvl="2">
              <a:buClrTx/>
              <a:buFont typeface="Wingdings" pitchFamily="2" charset="2"/>
              <a:buChar char="§"/>
            </a:pPr>
            <a:r>
              <a:rPr lang="en-US" sz="2400" b="1" dirty="0" smtClean="0">
                <a:solidFill>
                  <a:schemeClr val="tx2"/>
                </a:solidFill>
              </a:rPr>
              <a:t>evidence regarding the Board’s jurisdiction; and </a:t>
            </a:r>
          </a:p>
          <a:p>
            <a:pPr lvl="2">
              <a:buClrTx/>
              <a:buFont typeface="Wingdings" pitchFamily="2" charset="2"/>
              <a:buChar char="§"/>
            </a:pPr>
            <a:r>
              <a:rPr lang="en-US" sz="2400" b="1" dirty="0" smtClean="0">
                <a:solidFill>
                  <a:schemeClr val="tx2"/>
                </a:solidFill>
              </a:rPr>
              <a:t>other evidence the RD decides is necessary, such as evidence concerning the appropriateness of the proposed unit.</a:t>
            </a:r>
          </a:p>
          <a:p>
            <a:pPr lvl="2">
              <a:buClrTx/>
              <a:buFont typeface="Wingdings" pitchFamily="2" charset="2"/>
              <a:buChar char="§"/>
            </a:pPr>
            <a:endParaRPr lang="en-US" b="1" dirty="0" smtClean="0">
              <a:solidFill>
                <a:srgbClr val="000000"/>
              </a:solidFill>
            </a:endParaRPr>
          </a:p>
          <a:p>
            <a:pPr>
              <a:buFont typeface="Wingdings" pitchFamily="2" charset="2"/>
              <a:buChar char="§"/>
            </a:pPr>
            <a:endParaRPr lang="en-US"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18</a:t>
            </a:fld>
            <a:endParaRPr lang="en-US" dirty="0"/>
          </a:p>
        </p:txBody>
      </p:sp>
      <p:pic>
        <p:nvPicPr>
          <p:cNvPr id="6" name="Picture 5" descr="hearing.jpg"/>
          <p:cNvPicPr>
            <a:picLocks noChangeAspect="1"/>
          </p:cNvPicPr>
          <p:nvPr/>
        </p:nvPicPr>
        <p:blipFill>
          <a:blip r:embed="rId3" cstate="print"/>
          <a:srcRect t="-879" r="28838"/>
          <a:stretch>
            <a:fillRect/>
          </a:stretch>
        </p:blipFill>
        <p:spPr>
          <a:xfrm flipH="1">
            <a:off x="1169043" y="1666754"/>
            <a:ext cx="1248294" cy="11612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715701" y="844953"/>
            <a:ext cx="7016188" cy="609600"/>
          </a:xfrm>
        </p:spPr>
        <p:txBody>
          <a:bodyPr/>
          <a:lstStyle/>
          <a:p>
            <a:r>
              <a:rPr lang="en-US" dirty="0" smtClean="0"/>
              <a:t>Changes: Pre-Election Hearing</a:t>
            </a:r>
            <a:endParaRPr lang="en-US" dirty="0"/>
          </a:p>
        </p:txBody>
      </p:sp>
      <p:sp>
        <p:nvSpPr>
          <p:cNvPr id="399363" name="Rectangle 3"/>
          <p:cNvSpPr>
            <a:spLocks noGrp="1" noChangeArrowheads="1"/>
          </p:cNvSpPr>
          <p:nvPr>
            <p:ph idx="1"/>
          </p:nvPr>
        </p:nvSpPr>
        <p:spPr>
          <a:xfrm>
            <a:off x="838200" y="1539433"/>
            <a:ext cx="8305800" cy="5318567"/>
          </a:xfrm>
        </p:spPr>
        <p:txBody>
          <a:bodyPr/>
          <a:lstStyle/>
          <a:p>
            <a:pPr>
              <a:buNone/>
            </a:pPr>
            <a:r>
              <a:rPr lang="en-US" sz="1200" b="1" dirty="0" smtClean="0"/>
              <a:t>			</a:t>
            </a:r>
            <a:br>
              <a:rPr lang="en-US" sz="1200" b="1" dirty="0" smtClean="0"/>
            </a:br>
            <a:r>
              <a:rPr lang="en-US" sz="1200" b="1" dirty="0" smtClean="0"/>
              <a:t>		</a:t>
            </a:r>
            <a:r>
              <a:rPr lang="en-US" b="1" dirty="0" smtClean="0"/>
              <a:t>Hearing </a:t>
            </a:r>
            <a:r>
              <a:rPr lang="en-US" sz="1800" b="1" dirty="0" smtClean="0">
                <a:solidFill>
                  <a:srgbClr val="008000"/>
                </a:solidFill>
              </a:rPr>
              <a:t>(Sec. 102.66):</a:t>
            </a:r>
          </a:p>
          <a:p>
            <a:pPr>
              <a:buNone/>
            </a:pPr>
            <a:endParaRPr lang="en-US" sz="1800" b="1" dirty="0" smtClean="0">
              <a:solidFill>
                <a:srgbClr val="008000"/>
              </a:solidFill>
            </a:endParaRPr>
          </a:p>
          <a:p>
            <a:pPr>
              <a:buNone/>
            </a:pPr>
            <a:endParaRPr lang="en-US" sz="1100" b="1" dirty="0" smtClean="0">
              <a:solidFill>
                <a:srgbClr val="008000"/>
              </a:solidFill>
            </a:endParaRPr>
          </a:p>
          <a:p>
            <a:pPr lvl="1">
              <a:buClrTx/>
              <a:buFont typeface="Wingdings" pitchFamily="2" charset="2"/>
              <a:buChar char="§"/>
            </a:pPr>
            <a:r>
              <a:rPr lang="en-US" sz="2200" b="1" dirty="0" smtClean="0">
                <a:solidFill>
                  <a:srgbClr val="000000"/>
                </a:solidFill>
              </a:rPr>
              <a:t>Offers of Proof:</a:t>
            </a:r>
            <a:r>
              <a:rPr lang="en-US" sz="2200" dirty="0" smtClean="0">
                <a:solidFill>
                  <a:srgbClr val="000000"/>
                </a:solidFill>
              </a:rPr>
              <a:t> Not required, but hearing officer may solicit offers of proof.  RD will decide what issues will be litigated.</a:t>
            </a:r>
          </a:p>
          <a:p>
            <a:pPr lvl="1">
              <a:buClrTx/>
              <a:buFont typeface="Wingdings" pitchFamily="2" charset="2"/>
              <a:buChar char="§"/>
            </a:pPr>
            <a:r>
              <a:rPr lang="en-US" sz="2200" b="1" dirty="0" smtClean="0">
                <a:solidFill>
                  <a:srgbClr val="000000"/>
                </a:solidFill>
              </a:rPr>
              <a:t>Preclusion</a:t>
            </a:r>
            <a:r>
              <a:rPr lang="en-US" sz="2200" dirty="0" smtClean="0">
                <a:solidFill>
                  <a:srgbClr val="000000"/>
                </a:solidFill>
              </a:rPr>
              <a:t>:  A party is precluded from:</a:t>
            </a:r>
          </a:p>
          <a:p>
            <a:pPr lvl="2">
              <a:buClrTx/>
              <a:buFont typeface="Wingdings" pitchFamily="2" charset="2"/>
              <a:buChar char="§"/>
            </a:pPr>
            <a:r>
              <a:rPr lang="en-US" sz="2200" dirty="0" smtClean="0">
                <a:solidFill>
                  <a:schemeClr val="tx2"/>
                </a:solidFill>
              </a:rPr>
              <a:t>raising any issue, </a:t>
            </a:r>
          </a:p>
          <a:p>
            <a:pPr lvl="2">
              <a:buClrTx/>
              <a:buFont typeface="Wingdings" pitchFamily="2" charset="2"/>
              <a:buChar char="§"/>
            </a:pPr>
            <a:r>
              <a:rPr lang="en-US" sz="2200" dirty="0" smtClean="0">
                <a:solidFill>
                  <a:schemeClr val="tx2"/>
                </a:solidFill>
              </a:rPr>
              <a:t>presenting evidence relating to any issue, </a:t>
            </a:r>
          </a:p>
          <a:p>
            <a:pPr lvl="2">
              <a:buClrTx/>
              <a:buFont typeface="Wingdings" pitchFamily="2" charset="2"/>
              <a:buChar char="§"/>
            </a:pPr>
            <a:r>
              <a:rPr lang="en-US" sz="2200" dirty="0" smtClean="0">
                <a:solidFill>
                  <a:schemeClr val="tx2"/>
                </a:solidFill>
              </a:rPr>
              <a:t>cross-examining any witness concerning any issue, and </a:t>
            </a:r>
          </a:p>
          <a:p>
            <a:pPr lvl="2">
              <a:buClrTx/>
              <a:buFont typeface="Wingdings" pitchFamily="2" charset="2"/>
              <a:buChar char="§"/>
            </a:pPr>
            <a:r>
              <a:rPr lang="en-US" sz="2200" dirty="0" smtClean="0">
                <a:solidFill>
                  <a:schemeClr val="tx2"/>
                </a:solidFill>
              </a:rPr>
              <a:t>presenting argument concerning any issue </a:t>
            </a:r>
          </a:p>
          <a:p>
            <a:pPr lvl="1">
              <a:buClrTx/>
              <a:buNone/>
            </a:pPr>
            <a:r>
              <a:rPr lang="en-US" sz="2200" dirty="0" smtClean="0">
                <a:solidFill>
                  <a:srgbClr val="000000"/>
                </a:solidFill>
              </a:rPr>
              <a:t>	that the party failed to raise in its timely Statement of Position or to place in dispute in response to another party’s Statement of Position or response.</a:t>
            </a:r>
          </a:p>
          <a:p>
            <a:pPr>
              <a:buFont typeface="Wingdings" pitchFamily="2" charset="2"/>
              <a:buChar char="§"/>
            </a:pPr>
            <a:endParaRPr lang="en-US"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19</a:t>
            </a:fld>
            <a:endParaRPr lang="en-US" dirty="0"/>
          </a:p>
        </p:txBody>
      </p:sp>
      <p:pic>
        <p:nvPicPr>
          <p:cNvPr id="6" name="Picture 5" descr="hearing.jpg"/>
          <p:cNvPicPr>
            <a:picLocks noChangeAspect="1"/>
          </p:cNvPicPr>
          <p:nvPr/>
        </p:nvPicPr>
        <p:blipFill>
          <a:blip r:embed="rId3" cstate="print"/>
          <a:srcRect t="-879" r="28838"/>
          <a:stretch>
            <a:fillRect/>
          </a:stretch>
        </p:blipFill>
        <p:spPr>
          <a:xfrm flipH="1">
            <a:off x="1353312" y="1583186"/>
            <a:ext cx="1258123" cy="117043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6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936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9363">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9936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2272" y="927903"/>
            <a:ext cx="7562127" cy="914400"/>
          </a:xfrm>
        </p:spPr>
        <p:txBody>
          <a:bodyPr/>
          <a:lstStyle/>
          <a:p>
            <a:r>
              <a:rPr lang="en-US" dirty="0" smtClean="0"/>
              <a:t>Overview of Presentation</a:t>
            </a:r>
            <a:endParaRPr lang="en-US" dirty="0"/>
          </a:p>
        </p:txBody>
      </p:sp>
      <p:sp>
        <p:nvSpPr>
          <p:cNvPr id="3" name="Content Placeholder 2"/>
          <p:cNvSpPr>
            <a:spLocks noGrp="1"/>
          </p:cNvSpPr>
          <p:nvPr>
            <p:ph idx="1"/>
          </p:nvPr>
        </p:nvSpPr>
        <p:spPr>
          <a:xfrm>
            <a:off x="838200" y="1932973"/>
            <a:ext cx="7693025" cy="4514126"/>
          </a:xfrm>
        </p:spPr>
        <p:txBody>
          <a:bodyPr/>
          <a:lstStyle/>
          <a:p>
            <a:pPr>
              <a:buFont typeface="Wingdings" pitchFamily="2" charset="2"/>
              <a:buChar char="§"/>
            </a:pPr>
            <a:r>
              <a:rPr lang="en-US" b="1" dirty="0" smtClean="0"/>
              <a:t>Procedural History</a:t>
            </a:r>
          </a:p>
          <a:p>
            <a:pPr>
              <a:buFont typeface="Wingdings" pitchFamily="2" charset="2"/>
              <a:buChar char="§"/>
            </a:pPr>
            <a:r>
              <a:rPr lang="en-US" b="1" dirty="0" smtClean="0"/>
              <a:t>Changes</a:t>
            </a:r>
          </a:p>
          <a:p>
            <a:pPr lvl="1"/>
            <a:r>
              <a:rPr lang="en-US" b="1" dirty="0" smtClean="0">
                <a:solidFill>
                  <a:srgbClr val="000000"/>
                </a:solidFill>
              </a:rPr>
              <a:t>Filing the Petition</a:t>
            </a:r>
          </a:p>
          <a:p>
            <a:pPr lvl="1"/>
            <a:r>
              <a:rPr lang="en-US" b="1" dirty="0" smtClean="0">
                <a:solidFill>
                  <a:srgbClr val="000000"/>
                </a:solidFill>
              </a:rPr>
              <a:t>Initial Processing</a:t>
            </a:r>
          </a:p>
          <a:p>
            <a:pPr lvl="1"/>
            <a:r>
              <a:rPr lang="en-US" b="1" dirty="0" smtClean="0">
                <a:solidFill>
                  <a:srgbClr val="000000"/>
                </a:solidFill>
              </a:rPr>
              <a:t>Pre-Election Hearing</a:t>
            </a:r>
          </a:p>
          <a:p>
            <a:pPr lvl="1"/>
            <a:r>
              <a:rPr lang="en-US" b="1" dirty="0" smtClean="0">
                <a:solidFill>
                  <a:srgbClr val="000000"/>
                </a:solidFill>
              </a:rPr>
              <a:t>Decision and Direction of Election</a:t>
            </a:r>
          </a:p>
          <a:p>
            <a:pPr lvl="1"/>
            <a:r>
              <a:rPr lang="en-US" b="1" dirty="0" smtClean="0">
                <a:solidFill>
                  <a:srgbClr val="000000"/>
                </a:solidFill>
              </a:rPr>
              <a:t>Election</a:t>
            </a:r>
          </a:p>
          <a:p>
            <a:pPr lvl="1"/>
            <a:r>
              <a:rPr lang="en-US" b="1" dirty="0" smtClean="0">
                <a:solidFill>
                  <a:srgbClr val="000000"/>
                </a:solidFill>
              </a:rPr>
              <a:t>Post-Election</a:t>
            </a:r>
          </a:p>
          <a:p>
            <a:pPr lvl="1"/>
            <a:r>
              <a:rPr lang="en-US" b="1" dirty="0" smtClean="0">
                <a:solidFill>
                  <a:srgbClr val="000000"/>
                </a:solidFill>
              </a:rPr>
              <a:t>Blocking Charges</a:t>
            </a:r>
          </a:p>
          <a:p>
            <a:pPr>
              <a:buFont typeface="Wingdings" pitchFamily="2" charset="2"/>
              <a:buChar char="§"/>
            </a:pPr>
            <a:r>
              <a:rPr lang="en-US" b="1" dirty="0" smtClean="0"/>
              <a:t>Implementation</a:t>
            </a:r>
          </a:p>
          <a:p>
            <a:endParaRPr lang="en-US" dirty="0"/>
          </a:p>
        </p:txBody>
      </p:sp>
      <p:sp>
        <p:nvSpPr>
          <p:cNvPr id="4" name="Slide Number Placeholder 3"/>
          <p:cNvSpPr>
            <a:spLocks noGrp="1"/>
          </p:cNvSpPr>
          <p:nvPr>
            <p:ph type="sldNum" sz="quarter" idx="12"/>
          </p:nvPr>
        </p:nvSpPr>
        <p:spPr/>
        <p:txBody>
          <a:bodyPr/>
          <a:lstStyle/>
          <a:p>
            <a:fld id="{CA82BC09-9687-4DD1-9D9A-E11B37CCB959}" type="slidenum">
              <a:rPr lang="en-US" smtClean="0"/>
              <a:pPr/>
              <a:t>2</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680977" y="925975"/>
            <a:ext cx="7108785" cy="609600"/>
          </a:xfrm>
        </p:spPr>
        <p:txBody>
          <a:bodyPr/>
          <a:lstStyle/>
          <a:p>
            <a:r>
              <a:rPr lang="en-US" dirty="0" smtClean="0"/>
              <a:t>Changes: Pre-Election Hearing</a:t>
            </a:r>
            <a:endParaRPr lang="en-US" dirty="0"/>
          </a:p>
        </p:txBody>
      </p:sp>
      <p:sp>
        <p:nvSpPr>
          <p:cNvPr id="399363" name="Rectangle 3"/>
          <p:cNvSpPr>
            <a:spLocks noGrp="1" noChangeArrowheads="1"/>
          </p:cNvSpPr>
          <p:nvPr>
            <p:ph idx="1"/>
          </p:nvPr>
        </p:nvSpPr>
        <p:spPr>
          <a:xfrm>
            <a:off x="653004" y="1516284"/>
            <a:ext cx="8490995" cy="5341716"/>
          </a:xfrm>
        </p:spPr>
        <p:txBody>
          <a:bodyPr/>
          <a:lstStyle/>
          <a:p>
            <a:pPr lvl="1">
              <a:buClrTx/>
              <a:buFont typeface="Wingdings" pitchFamily="2" charset="2"/>
              <a:buChar char="§"/>
            </a:pPr>
            <a:r>
              <a:rPr lang="en-US" b="1" dirty="0" smtClean="0">
                <a:solidFill>
                  <a:srgbClr val="000000"/>
                </a:solidFill>
              </a:rPr>
              <a:t>Preclusion</a:t>
            </a:r>
            <a:r>
              <a:rPr lang="en-US" b="1" dirty="0" smtClean="0"/>
              <a:t> </a:t>
            </a:r>
            <a:r>
              <a:rPr lang="en-US" sz="1800" b="1" dirty="0" smtClean="0">
                <a:solidFill>
                  <a:srgbClr val="008000"/>
                </a:solidFill>
              </a:rPr>
              <a:t>(Sec. 102.66 (d)</a:t>
            </a:r>
            <a:r>
              <a:rPr lang="en-US" sz="1800" dirty="0" smtClean="0">
                <a:solidFill>
                  <a:srgbClr val="000000"/>
                </a:solidFill>
              </a:rPr>
              <a:t> :</a:t>
            </a:r>
            <a:r>
              <a:rPr lang="en-US" sz="1800" b="1" dirty="0" smtClean="0">
                <a:solidFill>
                  <a:srgbClr val="008000"/>
                </a:solidFill>
              </a:rPr>
              <a:t>  </a:t>
            </a:r>
            <a:r>
              <a:rPr lang="en-US" dirty="0" smtClean="0">
                <a:solidFill>
                  <a:srgbClr val="000000"/>
                </a:solidFill>
              </a:rPr>
              <a:t>If a party contends in its Statement of Position that the proposed unit is not appropriate but fails to specify the classifications, locations, or other employee groupings that must be added to or excluded from the proposed unit to make it an appropriate unit, the party shall also be precluded from: </a:t>
            </a:r>
          </a:p>
          <a:p>
            <a:pPr lvl="2">
              <a:buClrTx/>
              <a:buFont typeface="Wingdings" pitchFamily="2" charset="2"/>
              <a:buChar char="§"/>
            </a:pPr>
            <a:r>
              <a:rPr lang="en-US" dirty="0" smtClean="0">
                <a:solidFill>
                  <a:schemeClr val="tx2"/>
                </a:solidFill>
              </a:rPr>
              <a:t>raising any issue as to the appropriateness of the unit; </a:t>
            </a:r>
          </a:p>
          <a:p>
            <a:pPr lvl="2">
              <a:buClrTx/>
              <a:buFont typeface="Wingdings" pitchFamily="2" charset="2"/>
              <a:buChar char="§"/>
            </a:pPr>
            <a:r>
              <a:rPr lang="en-US" dirty="0" smtClean="0">
                <a:solidFill>
                  <a:schemeClr val="tx2"/>
                </a:solidFill>
              </a:rPr>
              <a:t>presenting any evidence relating to the appropriateness of the unit; </a:t>
            </a:r>
          </a:p>
          <a:p>
            <a:pPr lvl="2">
              <a:buClrTx/>
              <a:buFont typeface="Wingdings" pitchFamily="2" charset="2"/>
              <a:buChar char="§"/>
            </a:pPr>
            <a:r>
              <a:rPr lang="en-US" dirty="0" smtClean="0">
                <a:solidFill>
                  <a:schemeClr val="tx2"/>
                </a:solidFill>
              </a:rPr>
              <a:t>cross examining any witness concerning the appropriateness of the unit; and </a:t>
            </a:r>
          </a:p>
          <a:p>
            <a:pPr lvl="2">
              <a:buClrTx/>
              <a:buFont typeface="Wingdings" pitchFamily="2" charset="2"/>
              <a:buChar char="§"/>
            </a:pPr>
            <a:r>
              <a:rPr lang="en-US" dirty="0" smtClean="0">
                <a:solidFill>
                  <a:schemeClr val="tx2"/>
                </a:solidFill>
              </a:rPr>
              <a:t>presenting argument concerning the appropriateness of the unit. </a:t>
            </a:r>
          </a:p>
          <a:p>
            <a:pPr lvl="2">
              <a:buClrTx/>
              <a:buNone/>
            </a:pPr>
            <a:endParaRPr lang="en-US" sz="1800" b="1" dirty="0" smtClean="0">
              <a:solidFill>
                <a:schemeClr val="tx2"/>
              </a:solidFill>
            </a:endParaRPr>
          </a:p>
          <a:p>
            <a:pPr lvl="2">
              <a:buClrTx/>
              <a:buFont typeface="Wingdings" pitchFamily="2" charset="2"/>
              <a:buChar char="§"/>
            </a:pPr>
            <a:endParaRPr lang="en-US"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20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93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761999" y="833378"/>
            <a:ext cx="7039338" cy="609600"/>
          </a:xfrm>
        </p:spPr>
        <p:txBody>
          <a:bodyPr/>
          <a:lstStyle/>
          <a:p>
            <a:r>
              <a:rPr lang="en-US" dirty="0" smtClean="0"/>
              <a:t>Changes: Pre-Election Hearing</a:t>
            </a:r>
            <a:endParaRPr lang="en-US" dirty="0"/>
          </a:p>
        </p:txBody>
      </p:sp>
      <p:sp>
        <p:nvSpPr>
          <p:cNvPr id="399363" name="Rectangle 3"/>
          <p:cNvSpPr>
            <a:spLocks noGrp="1" noChangeArrowheads="1"/>
          </p:cNvSpPr>
          <p:nvPr>
            <p:ph idx="1"/>
          </p:nvPr>
        </p:nvSpPr>
        <p:spPr>
          <a:xfrm>
            <a:off x="752354" y="1296364"/>
            <a:ext cx="8229600" cy="5364866"/>
          </a:xfrm>
        </p:spPr>
        <p:txBody>
          <a:bodyPr/>
          <a:lstStyle/>
          <a:p>
            <a:pPr>
              <a:buNone/>
            </a:pPr>
            <a:r>
              <a:rPr lang="en-US" sz="1200" b="1" dirty="0" smtClean="0"/>
              <a:t>			</a:t>
            </a:r>
            <a:br>
              <a:rPr lang="en-US" sz="1200" b="1" dirty="0" smtClean="0"/>
            </a:br>
            <a:r>
              <a:rPr lang="en-US" sz="1200" b="1" dirty="0" smtClean="0"/>
              <a:t>	</a:t>
            </a:r>
            <a:r>
              <a:rPr lang="en-US" sz="1000" b="1" dirty="0" smtClean="0"/>
              <a:t>                        </a:t>
            </a:r>
          </a:p>
          <a:p>
            <a:pPr>
              <a:buNone/>
            </a:pPr>
            <a:r>
              <a:rPr lang="en-US" sz="1000" b="1" dirty="0" smtClean="0"/>
              <a:t>			</a:t>
            </a:r>
            <a:r>
              <a:rPr lang="en-US" b="1" dirty="0" smtClean="0"/>
              <a:t>Hearing </a:t>
            </a:r>
            <a:r>
              <a:rPr lang="en-US" sz="1800" b="1" dirty="0" smtClean="0">
                <a:solidFill>
                  <a:srgbClr val="008000"/>
                </a:solidFill>
              </a:rPr>
              <a:t>(Sec. 102.66):</a:t>
            </a:r>
          </a:p>
          <a:p>
            <a:pPr>
              <a:buNone/>
            </a:pPr>
            <a:endParaRPr lang="en-US" sz="1800" b="1" dirty="0" smtClean="0">
              <a:solidFill>
                <a:srgbClr val="008000"/>
              </a:solidFill>
            </a:endParaRPr>
          </a:p>
          <a:p>
            <a:pPr lvl="3">
              <a:buClrTx/>
              <a:buNone/>
            </a:pPr>
            <a:endParaRPr lang="en-US" sz="2400" b="1" dirty="0" smtClean="0">
              <a:solidFill>
                <a:srgbClr val="000000"/>
              </a:solidFill>
            </a:endParaRPr>
          </a:p>
          <a:p>
            <a:pPr lvl="3" indent="-1136650">
              <a:buClrTx/>
              <a:buNone/>
            </a:pPr>
            <a:r>
              <a:rPr lang="en-US" sz="2400" b="1" dirty="0" smtClean="0">
                <a:solidFill>
                  <a:srgbClr val="000000"/>
                </a:solidFill>
              </a:rPr>
              <a:t>Election Details: </a:t>
            </a:r>
            <a:r>
              <a:rPr lang="en-US" sz="2400" dirty="0" smtClean="0">
                <a:solidFill>
                  <a:srgbClr val="000000"/>
                </a:solidFill>
              </a:rPr>
              <a:t>Prior to the close of the hearing the Hearing Officer will: </a:t>
            </a:r>
          </a:p>
          <a:p>
            <a:pPr lvl="2">
              <a:buClrTx/>
              <a:buFont typeface="Wingdings" pitchFamily="2" charset="2"/>
              <a:buChar char="§"/>
            </a:pPr>
            <a:r>
              <a:rPr lang="en-US" b="1" dirty="0" smtClean="0">
                <a:solidFill>
                  <a:schemeClr val="tx2"/>
                </a:solidFill>
              </a:rPr>
              <a:t>solicit the parties’ positions on the type, date(s), time(s), and location(s) of the election, and the eligibility period;</a:t>
            </a:r>
          </a:p>
          <a:p>
            <a:pPr lvl="2">
              <a:buClrTx/>
              <a:buFont typeface="Wingdings" pitchFamily="2" charset="2"/>
              <a:buChar char="§"/>
            </a:pPr>
            <a:r>
              <a:rPr lang="en-US" b="1" dirty="0" smtClean="0">
                <a:solidFill>
                  <a:schemeClr val="tx2"/>
                </a:solidFill>
              </a:rPr>
              <a:t>solicit the name, address, email address, facsimile number, and phone number of the employer’s on-site representative to whom the Region should transmit the Notice of Election if the RD directs an election; </a:t>
            </a:r>
          </a:p>
          <a:p>
            <a:pPr lvl="2">
              <a:buClrTx/>
              <a:buFont typeface="Wingdings" pitchFamily="2" charset="2"/>
              <a:buChar char="§"/>
            </a:pPr>
            <a:r>
              <a:rPr lang="en-US" b="1" dirty="0" smtClean="0">
                <a:solidFill>
                  <a:schemeClr val="tx2"/>
                </a:solidFill>
              </a:rPr>
              <a:t>inform the parties what their obligations will be if an election is directed and the time for complying with such obligations.</a:t>
            </a:r>
            <a:endParaRPr lang="en-US" b="1" dirty="0" smtClean="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21</a:t>
            </a:fld>
            <a:endParaRPr lang="en-US" dirty="0"/>
          </a:p>
        </p:txBody>
      </p:sp>
      <p:pic>
        <p:nvPicPr>
          <p:cNvPr id="6" name="Picture 5" descr="hearing.jpg"/>
          <p:cNvPicPr>
            <a:picLocks noChangeAspect="1"/>
          </p:cNvPicPr>
          <p:nvPr/>
        </p:nvPicPr>
        <p:blipFill>
          <a:blip r:embed="rId3" cstate="print"/>
          <a:srcRect t="-879" r="28838"/>
          <a:stretch>
            <a:fillRect/>
          </a:stretch>
        </p:blipFill>
        <p:spPr>
          <a:xfrm flipH="1">
            <a:off x="1170432" y="1490588"/>
            <a:ext cx="1258123" cy="117043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6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761999" y="833378"/>
            <a:ext cx="7050912" cy="609600"/>
          </a:xfrm>
        </p:spPr>
        <p:txBody>
          <a:bodyPr/>
          <a:lstStyle/>
          <a:p>
            <a:r>
              <a:rPr lang="en-US" dirty="0" smtClean="0"/>
              <a:t>Changes: Pre-Election Hearing</a:t>
            </a:r>
            <a:endParaRPr lang="en-US" dirty="0"/>
          </a:p>
        </p:txBody>
      </p:sp>
      <p:sp>
        <p:nvSpPr>
          <p:cNvPr id="399363" name="Rectangle 3"/>
          <p:cNvSpPr>
            <a:spLocks noGrp="1" noChangeArrowheads="1"/>
          </p:cNvSpPr>
          <p:nvPr>
            <p:ph idx="1"/>
          </p:nvPr>
        </p:nvSpPr>
        <p:spPr>
          <a:xfrm>
            <a:off x="838200" y="1354238"/>
            <a:ext cx="7946985" cy="5503762"/>
          </a:xfrm>
        </p:spPr>
        <p:txBody>
          <a:bodyPr/>
          <a:lstStyle/>
          <a:p>
            <a:pPr>
              <a:buNone/>
            </a:pPr>
            <a:r>
              <a:rPr lang="en-US" sz="1800" b="1" dirty="0" smtClean="0"/>
              <a:t/>
            </a:r>
            <a:br>
              <a:rPr lang="en-US" sz="1800" b="1" dirty="0" smtClean="0"/>
            </a:br>
            <a:r>
              <a:rPr lang="en-US" sz="1800" b="1" dirty="0" smtClean="0"/>
              <a:t>	</a:t>
            </a:r>
            <a:r>
              <a:rPr lang="en-US" sz="1200" b="1" dirty="0" smtClean="0"/>
              <a:t>                     </a:t>
            </a:r>
            <a:r>
              <a:rPr lang="en-US" b="1" dirty="0" smtClean="0"/>
              <a:t>Hearing</a:t>
            </a:r>
            <a:r>
              <a:rPr lang="en-US" sz="1200" b="1" dirty="0" smtClean="0"/>
              <a:t> </a:t>
            </a:r>
            <a:r>
              <a:rPr lang="en-US" sz="1800" b="1" dirty="0" smtClean="0">
                <a:solidFill>
                  <a:srgbClr val="008000"/>
                </a:solidFill>
              </a:rPr>
              <a:t>(Sec. 102.66):</a:t>
            </a:r>
          </a:p>
          <a:p>
            <a:pPr>
              <a:buNone/>
            </a:pPr>
            <a:endParaRPr lang="en-US" sz="1200" b="1" dirty="0" smtClean="0">
              <a:solidFill>
                <a:srgbClr val="008000"/>
              </a:solidFill>
            </a:endParaRPr>
          </a:p>
          <a:p>
            <a:pPr>
              <a:buNone/>
            </a:pPr>
            <a:r>
              <a:rPr lang="en-US" sz="1200" b="1" dirty="0" smtClean="0"/>
              <a:t>			</a:t>
            </a:r>
            <a:br>
              <a:rPr lang="en-US" sz="1200" b="1" dirty="0" smtClean="0"/>
            </a:br>
            <a:r>
              <a:rPr lang="en-US" sz="1200" b="1" dirty="0" smtClean="0"/>
              <a:t>	</a:t>
            </a:r>
            <a:r>
              <a:rPr lang="en-US" sz="1000" b="1" dirty="0" smtClean="0"/>
              <a:t>                       </a:t>
            </a:r>
            <a:endParaRPr lang="en-US" b="1" dirty="0" smtClean="0">
              <a:solidFill>
                <a:srgbClr val="000000"/>
              </a:solidFill>
            </a:endParaRPr>
          </a:p>
          <a:p>
            <a:pPr lvl="1">
              <a:buClrTx/>
              <a:buFont typeface="Wingdings" pitchFamily="2" charset="2"/>
              <a:buChar char="§"/>
            </a:pPr>
            <a:r>
              <a:rPr lang="en-US" b="1" dirty="0" smtClean="0">
                <a:solidFill>
                  <a:srgbClr val="000000"/>
                </a:solidFill>
              </a:rPr>
              <a:t>Briefs:  </a:t>
            </a:r>
            <a:r>
              <a:rPr lang="en-US" dirty="0" smtClean="0">
                <a:solidFill>
                  <a:srgbClr val="000000"/>
                </a:solidFill>
              </a:rPr>
              <a:t>Parties are entitled to oral argument but are not allowed to file post-hearing briefs unless RD  grants special permission.  </a:t>
            </a:r>
          </a:p>
          <a:p>
            <a:pPr>
              <a:buFont typeface="Wingdings" pitchFamily="2" charset="2"/>
              <a:buChar char="§"/>
            </a:pPr>
            <a:endParaRPr lang="en-US"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22</a:t>
            </a:fld>
            <a:endParaRPr lang="en-US" dirty="0"/>
          </a:p>
        </p:txBody>
      </p:sp>
      <p:pic>
        <p:nvPicPr>
          <p:cNvPr id="6" name="Picture 5" descr="hearing.jpg"/>
          <p:cNvPicPr>
            <a:picLocks noChangeAspect="1"/>
          </p:cNvPicPr>
          <p:nvPr/>
        </p:nvPicPr>
        <p:blipFill>
          <a:blip r:embed="rId3" cstate="print"/>
          <a:srcRect t="-879" r="28838"/>
          <a:stretch>
            <a:fillRect/>
          </a:stretch>
        </p:blipFill>
        <p:spPr>
          <a:xfrm flipH="1">
            <a:off x="1170432" y="1490472"/>
            <a:ext cx="1258125" cy="1170432"/>
          </a:xfrm>
          <a:prstGeom prst="rect">
            <a:avLst/>
          </a:prstGeom>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808298" y="844952"/>
            <a:ext cx="7074061" cy="960698"/>
          </a:xfrm>
        </p:spPr>
        <p:txBody>
          <a:bodyPr/>
          <a:lstStyle/>
          <a:p>
            <a:pPr marL="2176463" indent="-2176463"/>
            <a:r>
              <a:rPr lang="en-US" dirty="0" smtClean="0"/>
              <a:t>Changes: Decision and Direction of Election</a:t>
            </a:r>
            <a:endParaRPr lang="en-US" dirty="0"/>
          </a:p>
        </p:txBody>
      </p:sp>
      <p:sp>
        <p:nvSpPr>
          <p:cNvPr id="399363" name="Rectangle 3"/>
          <p:cNvSpPr>
            <a:spLocks noGrp="1" noChangeArrowheads="1"/>
          </p:cNvSpPr>
          <p:nvPr>
            <p:ph idx="1"/>
          </p:nvPr>
        </p:nvSpPr>
        <p:spPr>
          <a:xfrm>
            <a:off x="861349" y="1701478"/>
            <a:ext cx="8097456" cy="5156521"/>
          </a:xfrm>
        </p:spPr>
        <p:txBody>
          <a:bodyPr/>
          <a:lstStyle/>
          <a:p>
            <a:pPr>
              <a:buNone/>
            </a:pPr>
            <a:r>
              <a:rPr lang="en-US" b="1" dirty="0" smtClean="0"/>
              <a:t>Direction of Elections </a:t>
            </a:r>
            <a:r>
              <a:rPr lang="en-US" sz="1800" b="1" dirty="0" smtClean="0">
                <a:solidFill>
                  <a:srgbClr val="008000"/>
                </a:solidFill>
              </a:rPr>
              <a:t>(Sec. 102.67):</a:t>
            </a:r>
            <a:endParaRPr lang="en-US" sz="1800" b="1" dirty="0" smtClean="0">
              <a:solidFill>
                <a:schemeClr val="tx2"/>
              </a:solidFill>
            </a:endParaRPr>
          </a:p>
          <a:p>
            <a:pPr lvl="1">
              <a:buClrTx/>
              <a:buFont typeface="Wingdings" pitchFamily="2" charset="2"/>
              <a:buChar char="§"/>
            </a:pPr>
            <a:r>
              <a:rPr lang="en-US" b="1" dirty="0" smtClean="0">
                <a:solidFill>
                  <a:srgbClr val="000000"/>
                </a:solidFill>
              </a:rPr>
              <a:t>Election Details</a:t>
            </a:r>
            <a:r>
              <a:rPr lang="en-US" dirty="0" smtClean="0">
                <a:solidFill>
                  <a:srgbClr val="000000"/>
                </a:solidFill>
              </a:rPr>
              <a:t>: If the RD directs an election, the D&amp;DE will ordinarily specify the type, date(s), time(s), and location(s) of the election and the eligibility period.</a:t>
            </a:r>
          </a:p>
          <a:p>
            <a:pPr lvl="1">
              <a:buClrTx/>
              <a:buFont typeface="Wingdings" pitchFamily="2" charset="2"/>
              <a:buChar char="§"/>
            </a:pPr>
            <a:r>
              <a:rPr lang="en-US" b="1" dirty="0" smtClean="0">
                <a:solidFill>
                  <a:srgbClr val="000000"/>
                </a:solidFill>
              </a:rPr>
              <a:t>Election Date</a:t>
            </a:r>
            <a:r>
              <a:rPr lang="en-US" dirty="0" smtClean="0">
                <a:solidFill>
                  <a:srgbClr val="000000"/>
                </a:solidFill>
              </a:rPr>
              <a:t>:  The RD will schedule the election for the earliest date practicable.   The 25-day waiting period – to allow the Board to rule on a request for review - has been eliminated.</a:t>
            </a:r>
          </a:p>
          <a:p>
            <a:pPr lvl="1">
              <a:buClrTx/>
              <a:buFont typeface="Wingdings" pitchFamily="2" charset="2"/>
              <a:buChar char="§"/>
            </a:pPr>
            <a:r>
              <a:rPr lang="en-US" b="1" dirty="0" smtClean="0">
                <a:solidFill>
                  <a:srgbClr val="000000"/>
                </a:solidFill>
              </a:rPr>
              <a:t>Service</a:t>
            </a:r>
            <a:r>
              <a:rPr lang="en-US" dirty="0" smtClean="0">
                <a:solidFill>
                  <a:srgbClr val="000000"/>
                </a:solidFill>
              </a:rPr>
              <a:t>:  Region will send the direction and notice of election to the parties and their representatives by email, facsimile, or by overnight mail (if neither an email address nor facsimile number was provided).</a:t>
            </a:r>
          </a:p>
          <a:p>
            <a:pPr>
              <a:buFont typeface="Wingdings" pitchFamily="2" charset="2"/>
              <a:buChar char="§"/>
            </a:pPr>
            <a:endParaRPr lang="en-US"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23</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680977" y="925974"/>
            <a:ext cx="7074061" cy="937549"/>
          </a:xfrm>
        </p:spPr>
        <p:txBody>
          <a:bodyPr/>
          <a:lstStyle/>
          <a:p>
            <a:pPr marL="2292350" indent="-2292350"/>
            <a:r>
              <a:rPr lang="en-US" dirty="0" smtClean="0"/>
              <a:t>Changes:  Decision and Direction of Election</a:t>
            </a:r>
            <a:endParaRPr lang="en-US" dirty="0"/>
          </a:p>
        </p:txBody>
      </p:sp>
      <p:sp>
        <p:nvSpPr>
          <p:cNvPr id="399363" name="Rectangle 3"/>
          <p:cNvSpPr>
            <a:spLocks noGrp="1" noChangeArrowheads="1"/>
          </p:cNvSpPr>
          <p:nvPr>
            <p:ph idx="1"/>
          </p:nvPr>
        </p:nvSpPr>
        <p:spPr>
          <a:xfrm>
            <a:off x="838200" y="1875099"/>
            <a:ext cx="7808089" cy="4676172"/>
          </a:xfrm>
        </p:spPr>
        <p:txBody>
          <a:bodyPr/>
          <a:lstStyle/>
          <a:p>
            <a:pPr>
              <a:buNone/>
            </a:pPr>
            <a:r>
              <a:rPr lang="en-US" b="1" dirty="0" smtClean="0"/>
              <a:t>Direction of Elections </a:t>
            </a:r>
            <a:r>
              <a:rPr lang="en-US" sz="1800" b="1" dirty="0" smtClean="0">
                <a:solidFill>
                  <a:srgbClr val="008000"/>
                </a:solidFill>
              </a:rPr>
              <a:t>(Sec. 102.67):</a:t>
            </a:r>
            <a:endParaRPr lang="en-US" sz="1800" b="1" dirty="0" smtClean="0">
              <a:solidFill>
                <a:schemeClr val="tx2"/>
              </a:solidFill>
            </a:endParaRPr>
          </a:p>
          <a:p>
            <a:pPr lvl="1">
              <a:buClrTx/>
              <a:buFont typeface="Wingdings" pitchFamily="2" charset="2"/>
              <a:buChar char="§"/>
            </a:pPr>
            <a:r>
              <a:rPr lang="en-US" b="1" dirty="0" smtClean="0">
                <a:solidFill>
                  <a:srgbClr val="000000"/>
                </a:solidFill>
              </a:rPr>
              <a:t>Request for Review</a:t>
            </a:r>
            <a:r>
              <a:rPr lang="en-US" dirty="0" smtClean="0">
                <a:solidFill>
                  <a:srgbClr val="000000"/>
                </a:solidFill>
              </a:rPr>
              <a:t>: Parties may file a request for review at any time following the decision until 14 days after a final disposition of the proceeding by the Regional Director.</a:t>
            </a:r>
          </a:p>
          <a:p>
            <a:pPr lvl="2">
              <a:buClrTx/>
              <a:buFont typeface="Wingdings" pitchFamily="2" charset="2"/>
              <a:buChar char="§"/>
            </a:pPr>
            <a:r>
              <a:rPr lang="en-US" dirty="0" smtClean="0">
                <a:solidFill>
                  <a:schemeClr val="tx2"/>
                </a:solidFill>
              </a:rPr>
              <a:t>Can file before the election or wait until after the election and see if the election results moot an appeal.</a:t>
            </a:r>
          </a:p>
          <a:p>
            <a:pPr lvl="1">
              <a:buClrTx/>
              <a:buFont typeface="Wingdings" pitchFamily="2" charset="2"/>
              <a:buChar char="§"/>
            </a:pPr>
            <a:r>
              <a:rPr lang="en-US" b="1" dirty="0" smtClean="0">
                <a:solidFill>
                  <a:srgbClr val="000000"/>
                </a:solidFill>
              </a:rPr>
              <a:t>Stay of Election, Expedited Consideration, or Impounding of Ballots</a:t>
            </a:r>
            <a:r>
              <a:rPr lang="en-US" dirty="0" smtClean="0">
                <a:solidFill>
                  <a:srgbClr val="000000"/>
                </a:solidFill>
              </a:rPr>
              <a:t>:  May be requested, but will only be granted upon a “clear showing that it is necessary under the specific circumstances of the case.”</a:t>
            </a:r>
          </a:p>
          <a:p>
            <a:pPr lvl="1">
              <a:buClrTx/>
              <a:buFont typeface="Wingdings" pitchFamily="2" charset="2"/>
              <a:buChar char="§"/>
            </a:pPr>
            <a:endParaRPr lang="en-US" dirty="0" smtClean="0">
              <a:solidFill>
                <a:srgbClr val="000000"/>
              </a:solidFill>
            </a:endParaRPr>
          </a:p>
          <a:p>
            <a:pPr>
              <a:buFont typeface="Wingdings" pitchFamily="2" charset="2"/>
              <a:buChar char="§"/>
            </a:pPr>
            <a:endParaRPr lang="en-US"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24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692552" y="821803"/>
            <a:ext cx="7224532" cy="821802"/>
          </a:xfrm>
        </p:spPr>
        <p:txBody>
          <a:bodyPr/>
          <a:lstStyle/>
          <a:p>
            <a:pPr marL="2292350" indent="-2292350"/>
            <a:r>
              <a:rPr lang="en-US" dirty="0" smtClean="0"/>
              <a:t>Changes:  Election</a:t>
            </a:r>
            <a:endParaRPr lang="en-US" dirty="0"/>
          </a:p>
        </p:txBody>
      </p:sp>
      <p:sp>
        <p:nvSpPr>
          <p:cNvPr id="399363" name="Rectangle 3"/>
          <p:cNvSpPr>
            <a:spLocks noGrp="1" noChangeArrowheads="1"/>
          </p:cNvSpPr>
          <p:nvPr>
            <p:ph idx="1"/>
          </p:nvPr>
        </p:nvSpPr>
        <p:spPr>
          <a:xfrm>
            <a:off x="838200" y="1678329"/>
            <a:ext cx="7808089" cy="4953965"/>
          </a:xfrm>
        </p:spPr>
        <p:txBody>
          <a:bodyPr/>
          <a:lstStyle/>
          <a:p>
            <a:pPr lvl="1">
              <a:buClrTx/>
              <a:buNone/>
            </a:pPr>
            <a:r>
              <a:rPr lang="en-US" b="1" dirty="0" smtClean="0"/>
              <a:t>	Voter List</a:t>
            </a:r>
            <a:r>
              <a:rPr lang="en-US" dirty="0" smtClean="0"/>
              <a:t>:   </a:t>
            </a:r>
            <a:r>
              <a:rPr lang="en-US" sz="2400" b="1" dirty="0" smtClean="0"/>
              <a:t>Employer must provide an alphabetized voter (</a:t>
            </a:r>
            <a:r>
              <a:rPr lang="en-US" sz="2400" b="1" i="1" dirty="0" smtClean="0"/>
              <a:t>Excelsior)</a:t>
            </a:r>
            <a:r>
              <a:rPr lang="en-US" sz="2400" b="1" dirty="0" smtClean="0"/>
              <a:t> list in electronic format which is due: </a:t>
            </a:r>
            <a:endParaRPr lang="en-US" sz="1800" b="1" dirty="0" smtClean="0"/>
          </a:p>
          <a:p>
            <a:pPr lvl="2">
              <a:buClrTx/>
              <a:buNone/>
            </a:pPr>
            <a:endParaRPr lang="en-US" sz="900" b="1" dirty="0" smtClean="0">
              <a:solidFill>
                <a:srgbClr val="000000"/>
              </a:solidFill>
            </a:endParaRPr>
          </a:p>
          <a:p>
            <a:pPr lvl="2">
              <a:buClrTx/>
              <a:buFont typeface="Wingdings" pitchFamily="2" charset="2"/>
              <a:buChar char="§"/>
            </a:pPr>
            <a:r>
              <a:rPr lang="en-US" sz="2400" b="1" dirty="0" smtClean="0">
                <a:solidFill>
                  <a:srgbClr val="000000"/>
                </a:solidFill>
              </a:rPr>
              <a:t>Directed Election:  </a:t>
            </a:r>
            <a:r>
              <a:rPr lang="en-US" sz="2400" dirty="0" smtClean="0">
                <a:solidFill>
                  <a:srgbClr val="000000"/>
                </a:solidFill>
              </a:rPr>
              <a:t>Absent extraordinary circumstances specified in the D&amp;DE, within </a:t>
            </a:r>
            <a:br>
              <a:rPr lang="en-US" sz="2400" dirty="0" smtClean="0">
                <a:solidFill>
                  <a:srgbClr val="000000"/>
                </a:solidFill>
              </a:rPr>
            </a:br>
            <a:r>
              <a:rPr lang="en-US" sz="2400" b="1" dirty="0" smtClean="0">
                <a:solidFill>
                  <a:srgbClr val="000000"/>
                </a:solidFill>
              </a:rPr>
              <a:t>2 business days</a:t>
            </a:r>
            <a:r>
              <a:rPr lang="en-US" sz="2400" dirty="0" smtClean="0">
                <a:solidFill>
                  <a:srgbClr val="000000"/>
                </a:solidFill>
              </a:rPr>
              <a:t> after issuance of the direction </a:t>
            </a:r>
            <a:r>
              <a:rPr lang="en-US" sz="2400" dirty="0" smtClean="0">
                <a:solidFill>
                  <a:srgbClr val="008000"/>
                </a:solidFill>
              </a:rPr>
              <a:t>(</a:t>
            </a:r>
            <a:r>
              <a:rPr lang="en-US" sz="1800" b="1" dirty="0" smtClean="0">
                <a:solidFill>
                  <a:srgbClr val="008000"/>
                </a:solidFill>
              </a:rPr>
              <a:t>Sec. 102.67(l))</a:t>
            </a:r>
            <a:endParaRPr lang="en-US" sz="1800" dirty="0" smtClean="0">
              <a:solidFill>
                <a:srgbClr val="000000"/>
              </a:solidFill>
            </a:endParaRPr>
          </a:p>
          <a:p>
            <a:pPr lvl="2">
              <a:buClrTx/>
              <a:buFont typeface="Wingdings" pitchFamily="2" charset="2"/>
              <a:buChar char="§"/>
            </a:pPr>
            <a:endParaRPr lang="en-US" sz="1400" dirty="0" smtClean="0">
              <a:solidFill>
                <a:srgbClr val="000000"/>
              </a:solidFill>
            </a:endParaRPr>
          </a:p>
          <a:p>
            <a:pPr lvl="2">
              <a:buClrTx/>
              <a:buFont typeface="Wingdings" pitchFamily="2" charset="2"/>
              <a:buChar char="§"/>
            </a:pPr>
            <a:r>
              <a:rPr lang="en-US" sz="2400" b="1" dirty="0" smtClean="0">
                <a:solidFill>
                  <a:srgbClr val="000000"/>
                </a:solidFill>
              </a:rPr>
              <a:t>Election Agreement:  </a:t>
            </a:r>
            <a:r>
              <a:rPr lang="en-US" sz="2400" dirty="0" smtClean="0">
                <a:solidFill>
                  <a:srgbClr val="000000"/>
                </a:solidFill>
              </a:rPr>
              <a:t>Unless the parties agree otherwise, within </a:t>
            </a:r>
            <a:r>
              <a:rPr lang="en-US" sz="2400" b="1" dirty="0" smtClean="0">
                <a:solidFill>
                  <a:srgbClr val="000000"/>
                </a:solidFill>
              </a:rPr>
              <a:t>2 business days</a:t>
            </a:r>
            <a:r>
              <a:rPr lang="en-US" sz="2400" dirty="0" smtClean="0">
                <a:solidFill>
                  <a:srgbClr val="000000"/>
                </a:solidFill>
              </a:rPr>
              <a:t> after approval of the election agreement </a:t>
            </a:r>
            <a:br>
              <a:rPr lang="en-US" sz="2400" dirty="0" smtClean="0">
                <a:solidFill>
                  <a:srgbClr val="000000"/>
                </a:solidFill>
              </a:rPr>
            </a:br>
            <a:r>
              <a:rPr lang="en-US" sz="1800" dirty="0" smtClean="0">
                <a:solidFill>
                  <a:srgbClr val="008000"/>
                </a:solidFill>
              </a:rPr>
              <a:t>(</a:t>
            </a:r>
            <a:r>
              <a:rPr lang="en-US" sz="1800" b="1" dirty="0" smtClean="0">
                <a:solidFill>
                  <a:srgbClr val="008000"/>
                </a:solidFill>
              </a:rPr>
              <a:t>Sec. 102.62(d)) </a:t>
            </a:r>
            <a:endParaRPr lang="en-US" sz="1800" dirty="0" smtClean="0">
              <a:solidFill>
                <a:srgbClr val="000000"/>
              </a:solidFill>
            </a:endParaRPr>
          </a:p>
          <a:p>
            <a:pPr marL="914400" lvl="2" indent="0">
              <a:buClrTx/>
              <a:buNone/>
            </a:pPr>
            <a:endParaRPr lang="en-US" b="1" dirty="0" smtClean="0">
              <a:solidFill>
                <a:schemeClr val="tx2"/>
              </a:solidFill>
            </a:endParaRPr>
          </a:p>
          <a:p>
            <a:pPr lvl="1">
              <a:buClrTx/>
              <a:buFont typeface="Wingdings" pitchFamily="2" charset="2"/>
              <a:buChar char="§"/>
            </a:pPr>
            <a:endParaRPr lang="en-US" dirty="0" smtClean="0">
              <a:solidFill>
                <a:srgbClr val="000000"/>
              </a:solidFill>
            </a:endParaRPr>
          </a:p>
          <a:p>
            <a:pPr>
              <a:buFont typeface="Wingdings" pitchFamily="2" charset="2"/>
              <a:buChar char="§"/>
            </a:pPr>
            <a:endParaRPr lang="en-US"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25</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773575" y="729206"/>
            <a:ext cx="7224532" cy="706055"/>
          </a:xfrm>
        </p:spPr>
        <p:txBody>
          <a:bodyPr/>
          <a:lstStyle/>
          <a:p>
            <a:pPr marL="2292350" indent="-2292350"/>
            <a:r>
              <a:rPr lang="en-US" dirty="0" smtClean="0"/>
              <a:t>Changes:  Election</a:t>
            </a:r>
            <a:endParaRPr lang="en-US" dirty="0"/>
          </a:p>
        </p:txBody>
      </p:sp>
      <p:sp>
        <p:nvSpPr>
          <p:cNvPr id="399363" name="Rectangle 3"/>
          <p:cNvSpPr>
            <a:spLocks noGrp="1" noChangeArrowheads="1"/>
          </p:cNvSpPr>
          <p:nvPr>
            <p:ph idx="1"/>
          </p:nvPr>
        </p:nvSpPr>
        <p:spPr>
          <a:xfrm>
            <a:off x="838200" y="1331089"/>
            <a:ext cx="7808089" cy="5347503"/>
          </a:xfrm>
        </p:spPr>
        <p:txBody>
          <a:bodyPr/>
          <a:lstStyle/>
          <a:p>
            <a:pPr lvl="1">
              <a:buClrTx/>
              <a:buNone/>
            </a:pPr>
            <a:r>
              <a:rPr lang="en-US" b="1" dirty="0" smtClean="0"/>
              <a:t>Voter List </a:t>
            </a:r>
            <a:r>
              <a:rPr lang="en-US" sz="1800" b="1" dirty="0" smtClean="0">
                <a:solidFill>
                  <a:srgbClr val="008000"/>
                </a:solidFill>
              </a:rPr>
              <a:t>(Sec. 102.62(d) and Sec. 102.67(l))</a:t>
            </a:r>
            <a:r>
              <a:rPr lang="en-US" dirty="0" smtClean="0"/>
              <a:t>:   </a:t>
            </a:r>
          </a:p>
          <a:p>
            <a:pPr lvl="1">
              <a:buClrTx/>
              <a:buFont typeface="Wingdings" pitchFamily="2" charset="2"/>
              <a:buChar char="§"/>
            </a:pPr>
            <a:r>
              <a:rPr lang="en-US" b="1" u="sng" dirty="0" smtClean="0">
                <a:solidFill>
                  <a:srgbClr val="000000"/>
                </a:solidFill>
              </a:rPr>
              <a:t>Filing and Service</a:t>
            </a:r>
            <a:r>
              <a:rPr lang="en-US" b="1" dirty="0" smtClean="0">
                <a:solidFill>
                  <a:srgbClr val="000000"/>
                </a:solidFill>
              </a:rPr>
              <a:t>:  Employer must provide (electronically, if feasible) the parties and the Region with the voter list.  </a:t>
            </a:r>
            <a:r>
              <a:rPr lang="en-US" b="1" i="1" dirty="0" smtClean="0">
                <a:solidFill>
                  <a:srgbClr val="000000"/>
                </a:solidFill>
              </a:rPr>
              <a:t>Regions will no longer serve the list.</a:t>
            </a:r>
          </a:p>
          <a:p>
            <a:pPr lvl="1">
              <a:buClrTx/>
              <a:buFont typeface="Wingdings" pitchFamily="2" charset="2"/>
              <a:buChar char="§"/>
            </a:pPr>
            <a:r>
              <a:rPr lang="en-US" b="1" u="sng" dirty="0" smtClean="0">
                <a:solidFill>
                  <a:srgbClr val="000000"/>
                </a:solidFill>
              </a:rPr>
              <a:t>Contents</a:t>
            </a:r>
            <a:r>
              <a:rPr lang="en-US" b="1" dirty="0" smtClean="0">
                <a:solidFill>
                  <a:srgbClr val="000000"/>
                </a:solidFill>
              </a:rPr>
              <a:t>: The list must contain the following information for all eligible voters: </a:t>
            </a:r>
            <a:endParaRPr lang="en-US" sz="1400" b="1" dirty="0" smtClean="0">
              <a:solidFill>
                <a:schemeClr val="tx2"/>
              </a:solidFill>
            </a:endParaRPr>
          </a:p>
          <a:p>
            <a:pPr lvl="2">
              <a:buClrTx/>
              <a:buFont typeface="Wingdings" pitchFamily="2" charset="2"/>
              <a:buChar char="§"/>
            </a:pPr>
            <a:r>
              <a:rPr lang="en-US" sz="2100" b="1" dirty="0" smtClean="0">
                <a:solidFill>
                  <a:schemeClr val="tx2"/>
                </a:solidFill>
              </a:rPr>
              <a:t>Full names</a:t>
            </a:r>
          </a:p>
          <a:p>
            <a:pPr lvl="2">
              <a:buClrTx/>
              <a:buFont typeface="Wingdings" pitchFamily="2" charset="2"/>
              <a:buChar char="§"/>
            </a:pPr>
            <a:r>
              <a:rPr lang="en-US" sz="2100" b="1" dirty="0" smtClean="0">
                <a:solidFill>
                  <a:schemeClr val="tx2"/>
                </a:solidFill>
              </a:rPr>
              <a:t>Work locations</a:t>
            </a:r>
          </a:p>
          <a:p>
            <a:pPr lvl="2">
              <a:buClrTx/>
              <a:buFont typeface="Wingdings" pitchFamily="2" charset="2"/>
              <a:buChar char="§"/>
            </a:pPr>
            <a:r>
              <a:rPr lang="en-US" sz="2100" b="1" dirty="0" smtClean="0">
                <a:solidFill>
                  <a:schemeClr val="tx2"/>
                </a:solidFill>
              </a:rPr>
              <a:t>Shifts</a:t>
            </a:r>
          </a:p>
          <a:p>
            <a:pPr lvl="2">
              <a:buClrTx/>
              <a:buFont typeface="Wingdings" pitchFamily="2" charset="2"/>
              <a:buChar char="§"/>
            </a:pPr>
            <a:r>
              <a:rPr lang="en-US" sz="2100" b="1" dirty="0" smtClean="0">
                <a:solidFill>
                  <a:schemeClr val="tx2"/>
                </a:solidFill>
              </a:rPr>
              <a:t>Job classifications</a:t>
            </a:r>
          </a:p>
          <a:p>
            <a:pPr lvl="2">
              <a:buClrTx/>
              <a:buFont typeface="Wingdings" pitchFamily="2" charset="2"/>
              <a:buChar char="§"/>
            </a:pPr>
            <a:r>
              <a:rPr lang="en-US" sz="2100" b="1" dirty="0" smtClean="0">
                <a:solidFill>
                  <a:schemeClr val="tx2"/>
                </a:solidFill>
              </a:rPr>
              <a:t>Contact information (including home addresses, available personal email addresses and available home and personal cell telephone numbers)</a:t>
            </a:r>
          </a:p>
          <a:p>
            <a:pPr lvl="2">
              <a:buClrTx/>
              <a:buNone/>
            </a:pPr>
            <a:endParaRPr lang="en-US" sz="2100" b="1" dirty="0" smtClean="0">
              <a:solidFill>
                <a:schemeClr val="tx2"/>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26</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6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936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936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9936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692552" y="821803"/>
            <a:ext cx="7224532" cy="706055"/>
          </a:xfrm>
        </p:spPr>
        <p:txBody>
          <a:bodyPr/>
          <a:lstStyle/>
          <a:p>
            <a:pPr marL="2292350" indent="-2292350"/>
            <a:r>
              <a:rPr lang="en-US" dirty="0" smtClean="0"/>
              <a:t>Changes:  Election</a:t>
            </a:r>
            <a:endParaRPr lang="en-US" dirty="0"/>
          </a:p>
        </p:txBody>
      </p:sp>
      <p:sp>
        <p:nvSpPr>
          <p:cNvPr id="399363" name="Rectangle 3"/>
          <p:cNvSpPr>
            <a:spLocks noGrp="1" noChangeArrowheads="1"/>
          </p:cNvSpPr>
          <p:nvPr>
            <p:ph idx="1"/>
          </p:nvPr>
        </p:nvSpPr>
        <p:spPr>
          <a:xfrm>
            <a:off x="838200" y="1446836"/>
            <a:ext cx="7808089" cy="5104436"/>
          </a:xfrm>
        </p:spPr>
        <p:txBody>
          <a:bodyPr/>
          <a:lstStyle/>
          <a:p>
            <a:pPr lvl="1">
              <a:buFont typeface="Wingdings" pitchFamily="2" charset="2"/>
              <a:buChar char="§"/>
            </a:pPr>
            <a:r>
              <a:rPr lang="en-US" b="1" dirty="0" smtClean="0"/>
              <a:t>Voter List Contents – Voters to be Challenged</a:t>
            </a:r>
            <a:r>
              <a:rPr lang="en-US" dirty="0" smtClean="0"/>
              <a:t>: </a:t>
            </a:r>
            <a:r>
              <a:rPr lang="en-US" dirty="0" smtClean="0">
                <a:solidFill>
                  <a:srgbClr val="000000"/>
                </a:solidFill>
              </a:rPr>
              <a:t>The Employer must also include in a separate section of the voter list the same information for those individuals who will be permitted to vote subject to challenge based on the parties agreement or the direction of election.</a:t>
            </a:r>
          </a:p>
          <a:p>
            <a:pPr lvl="1">
              <a:buClrTx/>
              <a:buFont typeface="Wingdings" pitchFamily="2" charset="2"/>
              <a:buChar char="§"/>
            </a:pPr>
            <a:r>
              <a:rPr lang="en-US" b="1" dirty="0" smtClean="0"/>
              <a:t>Use of Voter List</a:t>
            </a:r>
            <a:r>
              <a:rPr lang="en-US" dirty="0" smtClean="0">
                <a:solidFill>
                  <a:srgbClr val="000000"/>
                </a:solidFill>
              </a:rPr>
              <a:t>: Parties shall not use the voter list for purposes other than: </a:t>
            </a:r>
          </a:p>
          <a:p>
            <a:pPr lvl="2">
              <a:buClrTx/>
              <a:buFont typeface="Wingdings" pitchFamily="2" charset="2"/>
              <a:buChar char="§"/>
            </a:pPr>
            <a:r>
              <a:rPr lang="en-US" sz="2400" dirty="0" smtClean="0">
                <a:solidFill>
                  <a:schemeClr val="tx2"/>
                </a:solidFill>
              </a:rPr>
              <a:t>the representation proceeding;</a:t>
            </a:r>
          </a:p>
          <a:p>
            <a:pPr lvl="2">
              <a:buClrTx/>
              <a:buFont typeface="Wingdings" pitchFamily="2" charset="2"/>
              <a:buChar char="§"/>
            </a:pPr>
            <a:r>
              <a:rPr lang="en-US" sz="2400" dirty="0" smtClean="0">
                <a:solidFill>
                  <a:schemeClr val="tx2"/>
                </a:solidFill>
              </a:rPr>
              <a:t>Board proceedings arising from it; and </a:t>
            </a:r>
          </a:p>
          <a:p>
            <a:pPr lvl="2">
              <a:buClrTx/>
              <a:buFont typeface="Wingdings" pitchFamily="2" charset="2"/>
              <a:buChar char="§"/>
            </a:pPr>
            <a:r>
              <a:rPr lang="en-US" sz="2400" dirty="0" smtClean="0">
                <a:solidFill>
                  <a:schemeClr val="tx2"/>
                </a:solidFill>
              </a:rPr>
              <a:t>related matters</a:t>
            </a:r>
            <a:r>
              <a:rPr lang="en-US" dirty="0" smtClean="0">
                <a:solidFill>
                  <a:srgbClr val="000000"/>
                </a:solidFill>
              </a:rPr>
              <a:t>.  </a:t>
            </a:r>
          </a:p>
          <a:p>
            <a:pPr>
              <a:buClrTx/>
              <a:buNone/>
            </a:pPr>
            <a:r>
              <a:rPr lang="en-US" sz="2200" b="1" dirty="0" smtClean="0">
                <a:solidFill>
                  <a:srgbClr val="008000"/>
                </a:solidFill>
              </a:rPr>
              <a:t>		</a:t>
            </a:r>
            <a:r>
              <a:rPr lang="en-US" sz="1800" b="1" dirty="0" smtClean="0">
                <a:solidFill>
                  <a:srgbClr val="008000"/>
                </a:solidFill>
              </a:rPr>
              <a:t>(Sec. 102.62(d) and Sec. 102.67(l))</a:t>
            </a:r>
            <a:endParaRPr lang="en-US" sz="1800" b="1" dirty="0" smtClean="0">
              <a:solidFill>
                <a:schemeClr val="tx2"/>
              </a:solidFill>
            </a:endParaRPr>
          </a:p>
          <a:p>
            <a:pPr lvl="1">
              <a:buFont typeface="Wingdings" pitchFamily="2" charset="2"/>
              <a:buChar char="§"/>
            </a:pPr>
            <a:endParaRPr lang="en-US" dirty="0" smtClean="0">
              <a:solidFill>
                <a:srgbClr val="000000"/>
              </a:solidFill>
            </a:endParaRPr>
          </a:p>
          <a:p>
            <a:pPr>
              <a:buFont typeface="Wingdings" pitchFamily="2" charset="2"/>
              <a:buChar char="§"/>
            </a:pPr>
            <a:endParaRPr lang="en-US"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27</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936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93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680977" y="925975"/>
            <a:ext cx="7224532" cy="717630"/>
          </a:xfrm>
        </p:spPr>
        <p:txBody>
          <a:bodyPr/>
          <a:lstStyle/>
          <a:p>
            <a:pPr marL="2292350" indent="-2292350"/>
            <a:r>
              <a:rPr lang="en-US" dirty="0" smtClean="0"/>
              <a:t>Changes:  Election</a:t>
            </a:r>
            <a:endParaRPr lang="en-US" dirty="0"/>
          </a:p>
        </p:txBody>
      </p:sp>
      <p:sp>
        <p:nvSpPr>
          <p:cNvPr id="399363" name="Rectangle 3"/>
          <p:cNvSpPr>
            <a:spLocks noGrp="1" noChangeArrowheads="1"/>
          </p:cNvSpPr>
          <p:nvPr>
            <p:ph idx="1"/>
          </p:nvPr>
        </p:nvSpPr>
        <p:spPr>
          <a:xfrm>
            <a:off x="849774" y="1736203"/>
            <a:ext cx="7808089" cy="4965539"/>
          </a:xfrm>
        </p:spPr>
        <p:txBody>
          <a:bodyPr/>
          <a:lstStyle/>
          <a:p>
            <a:pPr lvl="1">
              <a:buClrTx/>
              <a:buFont typeface="Wingdings" pitchFamily="2" charset="2"/>
              <a:buChar char="§"/>
            </a:pPr>
            <a:r>
              <a:rPr lang="en-US" b="1" dirty="0" smtClean="0"/>
              <a:t>Notice of Election</a:t>
            </a:r>
            <a:r>
              <a:rPr lang="en-US" dirty="0" smtClean="0">
                <a:solidFill>
                  <a:srgbClr val="000000"/>
                </a:solidFill>
              </a:rPr>
              <a:t>:  Will ordinarily be transmitted with the D&amp;DE or sent promptly after election agreement approved.  </a:t>
            </a:r>
          </a:p>
          <a:p>
            <a:pPr lvl="1">
              <a:buClrTx/>
              <a:buNone/>
            </a:pPr>
            <a:r>
              <a:rPr lang="en-US" dirty="0" smtClean="0">
                <a:solidFill>
                  <a:srgbClr val="000000"/>
                </a:solidFill>
              </a:rPr>
              <a:t>	Employer must post for 3 full working days and now must also distribute electronically if it customarily communicates with employees in the unit electronically.</a:t>
            </a:r>
          </a:p>
          <a:p>
            <a:pPr lvl="1">
              <a:buClr>
                <a:srgbClr val="C00000"/>
              </a:buClr>
              <a:buFont typeface="Wingdings" pitchFamily="2" charset="2"/>
              <a:buChar char="§"/>
            </a:pPr>
            <a:r>
              <a:rPr lang="en-US" dirty="0" smtClean="0">
                <a:solidFill>
                  <a:srgbClr val="000000"/>
                </a:solidFill>
              </a:rPr>
              <a:t> </a:t>
            </a:r>
            <a:r>
              <a:rPr lang="en-US" b="1" dirty="0" smtClean="0"/>
              <a:t>Election</a:t>
            </a:r>
            <a:r>
              <a:rPr lang="en-US" dirty="0" smtClean="0">
                <a:solidFill>
                  <a:srgbClr val="000000"/>
                </a:solidFill>
              </a:rPr>
              <a:t> – At the election, a party generally can challenge someone for cause even if their eligibility was not contested at the hearing.</a:t>
            </a:r>
          </a:p>
          <a:p>
            <a:pPr lvl="1">
              <a:buClrTx/>
              <a:buNone/>
            </a:pPr>
            <a:r>
              <a:rPr lang="en-US" dirty="0" smtClean="0">
                <a:solidFill>
                  <a:srgbClr val="000000"/>
                </a:solidFill>
              </a:rPr>
              <a:t>	 </a:t>
            </a:r>
            <a:r>
              <a:rPr lang="en-US" sz="1800" b="1" dirty="0" smtClean="0">
                <a:solidFill>
                  <a:srgbClr val="008000"/>
                </a:solidFill>
              </a:rPr>
              <a:t>(Sec. 102.66(d))</a:t>
            </a:r>
          </a:p>
          <a:p>
            <a:pPr lvl="1">
              <a:buClrTx/>
              <a:buFont typeface="Wingdings" pitchFamily="2" charset="2"/>
              <a:buChar char="§"/>
            </a:pPr>
            <a:endParaRPr lang="en-US" sz="1800" dirty="0" smtClean="0">
              <a:solidFill>
                <a:srgbClr val="008000"/>
              </a:solidFill>
            </a:endParaRPr>
          </a:p>
          <a:p>
            <a:pPr>
              <a:buFont typeface="Wingdings" pitchFamily="2" charset="2"/>
              <a:buChar char="§"/>
            </a:pPr>
            <a:endParaRPr lang="en-US"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28</a:t>
            </a:fld>
            <a:endParaRPr lang="en-US" dirty="0"/>
          </a:p>
        </p:txBody>
      </p:sp>
      <p:pic>
        <p:nvPicPr>
          <p:cNvPr id="6" name="Picture 5" descr="election.png"/>
          <p:cNvPicPr>
            <a:picLocks noChangeAspect="1"/>
          </p:cNvPicPr>
          <p:nvPr/>
        </p:nvPicPr>
        <p:blipFill>
          <a:blip r:embed="rId3" cstate="print"/>
          <a:stretch>
            <a:fillRect/>
          </a:stretch>
        </p:blipFill>
        <p:spPr>
          <a:xfrm>
            <a:off x="7364393" y="5011838"/>
            <a:ext cx="1397644" cy="142368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680977" y="925975"/>
            <a:ext cx="7224532" cy="775503"/>
          </a:xfrm>
        </p:spPr>
        <p:txBody>
          <a:bodyPr/>
          <a:lstStyle/>
          <a:p>
            <a:pPr marL="2292350" indent="-2292350"/>
            <a:r>
              <a:rPr lang="en-US" dirty="0" smtClean="0"/>
              <a:t>Changes:  Post-Election</a:t>
            </a:r>
            <a:endParaRPr lang="en-US" dirty="0"/>
          </a:p>
        </p:txBody>
      </p:sp>
      <p:sp>
        <p:nvSpPr>
          <p:cNvPr id="399363" name="Rectangle 3"/>
          <p:cNvSpPr>
            <a:spLocks noGrp="1" noChangeArrowheads="1"/>
          </p:cNvSpPr>
          <p:nvPr>
            <p:ph idx="1"/>
          </p:nvPr>
        </p:nvSpPr>
        <p:spPr>
          <a:xfrm>
            <a:off x="849774" y="1562582"/>
            <a:ext cx="7808089" cy="5139160"/>
          </a:xfrm>
        </p:spPr>
        <p:txBody>
          <a:bodyPr/>
          <a:lstStyle/>
          <a:p>
            <a:pPr lvl="1">
              <a:buClrTx/>
              <a:buFont typeface="Wingdings" pitchFamily="2" charset="2"/>
              <a:buChar char="§"/>
            </a:pPr>
            <a:r>
              <a:rPr lang="en-US" b="1" dirty="0" smtClean="0"/>
              <a:t>Filing Objections:</a:t>
            </a:r>
            <a:endParaRPr lang="en-US" sz="1800" b="1" dirty="0" smtClean="0">
              <a:solidFill>
                <a:srgbClr val="008000"/>
              </a:solidFill>
            </a:endParaRPr>
          </a:p>
          <a:p>
            <a:pPr marL="914400" lvl="2" indent="0">
              <a:spcBef>
                <a:spcPts val="600"/>
              </a:spcBef>
              <a:buClrTx/>
              <a:buNone/>
            </a:pPr>
            <a:r>
              <a:rPr lang="en-US" sz="2400" b="1" dirty="0" smtClean="0">
                <a:solidFill>
                  <a:srgbClr val="000000"/>
                </a:solidFill>
              </a:rPr>
              <a:t>Must be accompanied by a written offer of proof except that the Regional Director may extend the time for filing the offer of proof upon request of a party showing good cause.</a:t>
            </a:r>
          </a:p>
          <a:p>
            <a:pPr marL="914400" lvl="2" indent="0">
              <a:spcBef>
                <a:spcPts val="600"/>
              </a:spcBef>
              <a:buClrTx/>
              <a:buNone/>
            </a:pPr>
            <a:r>
              <a:rPr lang="en-US" sz="2400" b="1" dirty="0" smtClean="0">
                <a:solidFill>
                  <a:srgbClr val="000000"/>
                </a:solidFill>
              </a:rPr>
              <a:t>Objections, but not the offer of proof, must be served on </a:t>
            </a:r>
            <a:r>
              <a:rPr lang="en-US" sz="2400" b="1" smtClean="0">
                <a:solidFill>
                  <a:srgbClr val="000000"/>
                </a:solidFill>
              </a:rPr>
              <a:t>the other parties</a:t>
            </a:r>
            <a:r>
              <a:rPr lang="en-US" sz="2400" b="1" dirty="0" smtClean="0">
                <a:solidFill>
                  <a:srgbClr val="000000"/>
                </a:solidFill>
              </a:rPr>
              <a:t>.</a:t>
            </a:r>
          </a:p>
          <a:p>
            <a:pPr marL="914400" lvl="2" indent="0">
              <a:spcBef>
                <a:spcPts val="600"/>
              </a:spcBef>
              <a:buClrTx/>
              <a:buNone/>
            </a:pPr>
            <a:r>
              <a:rPr lang="en-US" sz="1800" b="1" dirty="0" smtClean="0">
                <a:solidFill>
                  <a:srgbClr val="008000"/>
                </a:solidFill>
              </a:rPr>
              <a:t>(Sec. 102.69(a))</a:t>
            </a:r>
            <a:r>
              <a:rPr lang="en-US" sz="1800" dirty="0" smtClean="0">
                <a:solidFill>
                  <a:srgbClr val="000000"/>
                </a:solidFill>
              </a:rPr>
              <a:t> </a:t>
            </a:r>
          </a:p>
          <a:p>
            <a:pPr lvl="1">
              <a:spcBef>
                <a:spcPts val="600"/>
              </a:spcBef>
              <a:buClrTx/>
              <a:buFont typeface="Wingdings" pitchFamily="2" charset="2"/>
              <a:buChar char="§"/>
            </a:pPr>
            <a:r>
              <a:rPr lang="en-US" b="1" dirty="0" smtClean="0"/>
              <a:t>Post-election Hearing</a:t>
            </a:r>
            <a:r>
              <a:rPr lang="en-US" dirty="0" smtClean="0"/>
              <a:t>:</a:t>
            </a:r>
            <a:endParaRPr lang="en-US" sz="1800" dirty="0" smtClean="0"/>
          </a:p>
          <a:p>
            <a:pPr marL="914400" lvl="2" indent="0">
              <a:spcBef>
                <a:spcPts val="600"/>
              </a:spcBef>
              <a:buClrTx/>
              <a:buNone/>
            </a:pPr>
            <a:r>
              <a:rPr lang="en-US" sz="2400" b="1" dirty="0" smtClean="0">
                <a:solidFill>
                  <a:srgbClr val="000000"/>
                </a:solidFill>
              </a:rPr>
              <a:t>Unless parties agree to an earlier date, will open 21 days after preparation of tally of ballots or as soon thereafter as practicable.</a:t>
            </a:r>
          </a:p>
          <a:p>
            <a:pPr marL="914400" lvl="2" indent="0">
              <a:spcBef>
                <a:spcPts val="600"/>
              </a:spcBef>
              <a:buClrTx/>
              <a:buNone/>
            </a:pPr>
            <a:r>
              <a:rPr lang="en-US" sz="1800" b="1" dirty="0" smtClean="0">
                <a:solidFill>
                  <a:srgbClr val="008000"/>
                </a:solidFill>
              </a:rPr>
              <a:t>(Sec. 102.69(c))</a:t>
            </a:r>
            <a:endParaRPr lang="en-US" sz="1800" b="1" dirty="0" smtClean="0">
              <a:solidFill>
                <a:srgbClr val="000000"/>
              </a:solidFill>
            </a:endParaRPr>
          </a:p>
          <a:p>
            <a:pPr>
              <a:buFont typeface="Wingdings" pitchFamily="2" charset="2"/>
              <a:buChar char="§"/>
            </a:pPr>
            <a:endParaRPr lang="en-US"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29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9936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9936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9936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993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5421" y="972273"/>
            <a:ext cx="6632295" cy="937550"/>
          </a:xfrm>
        </p:spPr>
        <p:txBody>
          <a:bodyPr/>
          <a:lstStyle/>
          <a:p>
            <a:r>
              <a:rPr lang="en-US" dirty="0" smtClean="0"/>
              <a:t>Procedural History</a:t>
            </a:r>
            <a:endParaRPr lang="en-US" dirty="0"/>
          </a:p>
        </p:txBody>
      </p:sp>
      <p:sp>
        <p:nvSpPr>
          <p:cNvPr id="3" name="Content Placeholder 2"/>
          <p:cNvSpPr>
            <a:spLocks noGrp="1"/>
          </p:cNvSpPr>
          <p:nvPr>
            <p:ph idx="1"/>
          </p:nvPr>
        </p:nvSpPr>
        <p:spPr>
          <a:xfrm>
            <a:off x="815051" y="2465408"/>
            <a:ext cx="7970134" cy="3991458"/>
          </a:xfrm>
        </p:spPr>
        <p:txBody>
          <a:bodyPr/>
          <a:lstStyle/>
          <a:p>
            <a:pPr>
              <a:buFont typeface="Wingdings" pitchFamily="2" charset="2"/>
              <a:buChar char="§"/>
            </a:pPr>
            <a:r>
              <a:rPr lang="en-US" b="1" dirty="0" smtClean="0"/>
              <a:t>Proposed</a:t>
            </a:r>
            <a:r>
              <a:rPr lang="en-US" dirty="0" smtClean="0"/>
              <a:t>: </a:t>
            </a:r>
            <a:r>
              <a:rPr lang="en-US" dirty="0" smtClean="0">
                <a:solidFill>
                  <a:srgbClr val="000000"/>
                </a:solidFill>
              </a:rPr>
              <a:t>June 22, 2011 (NPRM)</a:t>
            </a:r>
            <a:br>
              <a:rPr lang="en-US" dirty="0" smtClean="0">
                <a:solidFill>
                  <a:srgbClr val="000000"/>
                </a:solidFill>
              </a:rPr>
            </a:br>
            <a:endParaRPr lang="en-US" dirty="0" smtClean="0">
              <a:solidFill>
                <a:srgbClr val="000000"/>
              </a:solidFill>
            </a:endParaRPr>
          </a:p>
          <a:p>
            <a:pPr>
              <a:buFont typeface="Wingdings" pitchFamily="2" charset="2"/>
              <a:buChar char="§"/>
            </a:pPr>
            <a:r>
              <a:rPr lang="en-US" b="1" dirty="0" smtClean="0"/>
              <a:t>Public Hearing</a:t>
            </a:r>
            <a:r>
              <a:rPr lang="en-US" dirty="0" smtClean="0"/>
              <a:t>: </a:t>
            </a:r>
            <a:r>
              <a:rPr lang="en-US" dirty="0" smtClean="0">
                <a:solidFill>
                  <a:srgbClr val="000000"/>
                </a:solidFill>
              </a:rPr>
              <a:t>July 18 and 19, 2011</a:t>
            </a:r>
            <a:br>
              <a:rPr lang="en-US" dirty="0" smtClean="0">
                <a:solidFill>
                  <a:srgbClr val="000000"/>
                </a:solidFill>
              </a:rPr>
            </a:br>
            <a:endParaRPr lang="en-US" dirty="0" smtClean="0">
              <a:solidFill>
                <a:srgbClr val="000000"/>
              </a:solidFill>
            </a:endParaRPr>
          </a:p>
          <a:p>
            <a:pPr>
              <a:buFont typeface="Wingdings" pitchFamily="2" charset="2"/>
              <a:buChar char="§"/>
            </a:pPr>
            <a:r>
              <a:rPr lang="en-US" b="1" dirty="0" smtClean="0"/>
              <a:t>Final Rule Issued</a:t>
            </a:r>
            <a:r>
              <a:rPr lang="en-US" dirty="0" smtClean="0"/>
              <a:t>:  </a:t>
            </a:r>
            <a:r>
              <a:rPr lang="en-US" dirty="0" smtClean="0">
                <a:solidFill>
                  <a:srgbClr val="000000"/>
                </a:solidFill>
              </a:rPr>
              <a:t>December 22, 2011</a:t>
            </a:r>
            <a:br>
              <a:rPr lang="en-US" dirty="0" smtClean="0">
                <a:solidFill>
                  <a:srgbClr val="000000"/>
                </a:solidFill>
              </a:rPr>
            </a:br>
            <a:endParaRPr lang="en-US" dirty="0" smtClean="0">
              <a:solidFill>
                <a:srgbClr val="000000"/>
              </a:solidFill>
            </a:endParaRPr>
          </a:p>
          <a:p>
            <a:pPr>
              <a:buFont typeface="Wingdings" pitchFamily="2" charset="2"/>
              <a:buChar char="§"/>
            </a:pPr>
            <a:r>
              <a:rPr lang="en-US" b="1" dirty="0" smtClean="0"/>
              <a:t>Final Rule Effective</a:t>
            </a:r>
            <a:r>
              <a:rPr lang="en-US" dirty="0" smtClean="0"/>
              <a:t>:  </a:t>
            </a:r>
            <a:r>
              <a:rPr lang="en-US" dirty="0" smtClean="0">
                <a:solidFill>
                  <a:srgbClr val="000000"/>
                </a:solidFill>
              </a:rPr>
              <a:t>April 30, 2012 to </a:t>
            </a:r>
            <a:br>
              <a:rPr lang="en-US" dirty="0" smtClean="0">
                <a:solidFill>
                  <a:srgbClr val="000000"/>
                </a:solidFill>
              </a:rPr>
            </a:br>
            <a:r>
              <a:rPr lang="en-US" dirty="0" smtClean="0">
                <a:solidFill>
                  <a:srgbClr val="000000"/>
                </a:solidFill>
              </a:rPr>
              <a:t>				   May 14, 2012</a:t>
            </a:r>
          </a:p>
        </p:txBody>
      </p:sp>
      <p:sp>
        <p:nvSpPr>
          <p:cNvPr id="4" name="Slide Number Placeholder 3"/>
          <p:cNvSpPr>
            <a:spLocks noGrp="1"/>
          </p:cNvSpPr>
          <p:nvPr>
            <p:ph type="sldNum" sz="quarter" idx="12"/>
          </p:nvPr>
        </p:nvSpPr>
        <p:spPr/>
        <p:txBody>
          <a:bodyPr/>
          <a:lstStyle/>
          <a:p>
            <a:fld id="{CA82BC09-9687-4DD1-9D9A-E11B37CCB959}" type="slidenum">
              <a:rPr lang="en-US" smtClean="0"/>
              <a:pPr/>
              <a:t>3</a:t>
            </a:fld>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680977" y="925975"/>
            <a:ext cx="7224532" cy="810228"/>
          </a:xfrm>
        </p:spPr>
        <p:txBody>
          <a:bodyPr/>
          <a:lstStyle/>
          <a:p>
            <a:pPr marL="2292350" indent="-2292350"/>
            <a:r>
              <a:rPr lang="en-US" dirty="0" smtClean="0"/>
              <a:t>Changes:  Post-Election</a:t>
            </a:r>
            <a:endParaRPr lang="en-US" dirty="0"/>
          </a:p>
        </p:txBody>
      </p:sp>
      <p:sp>
        <p:nvSpPr>
          <p:cNvPr id="399363" name="Rectangle 3"/>
          <p:cNvSpPr>
            <a:spLocks noGrp="1" noChangeArrowheads="1"/>
          </p:cNvSpPr>
          <p:nvPr>
            <p:ph idx="1"/>
          </p:nvPr>
        </p:nvSpPr>
        <p:spPr>
          <a:xfrm>
            <a:off x="849774" y="2025570"/>
            <a:ext cx="7808089" cy="4676172"/>
          </a:xfrm>
        </p:spPr>
        <p:txBody>
          <a:bodyPr/>
          <a:lstStyle/>
          <a:p>
            <a:pPr lvl="1">
              <a:buClrTx/>
              <a:buNone/>
            </a:pPr>
            <a:r>
              <a:rPr lang="en-US" b="1" dirty="0" smtClean="0"/>
              <a:t>	Hearing Officer Reports</a:t>
            </a:r>
            <a:r>
              <a:rPr lang="en-US" b="1" dirty="0" smtClean="0">
                <a:solidFill>
                  <a:srgbClr val="C00000"/>
                </a:solidFill>
              </a:rPr>
              <a:t>:</a:t>
            </a:r>
            <a:endParaRPr lang="en-US" sz="2200" b="1" dirty="0" smtClean="0">
              <a:solidFill>
                <a:srgbClr val="C00000"/>
              </a:solidFill>
            </a:endParaRPr>
          </a:p>
          <a:p>
            <a:pPr lvl="2">
              <a:buClrTx/>
              <a:buFont typeface="Wingdings" pitchFamily="2" charset="2"/>
              <a:buChar char="§"/>
            </a:pPr>
            <a:r>
              <a:rPr lang="en-US" sz="2400" b="1" dirty="0" smtClean="0">
                <a:solidFill>
                  <a:srgbClr val="000000"/>
                </a:solidFill>
              </a:rPr>
              <a:t>All HO recommendations must be made to the Regional Director</a:t>
            </a:r>
          </a:p>
          <a:p>
            <a:pPr lvl="2">
              <a:buClrTx/>
              <a:buFont typeface="Wingdings" pitchFamily="2" charset="2"/>
              <a:buChar char="§"/>
            </a:pPr>
            <a:r>
              <a:rPr lang="en-US" sz="2400" b="1" dirty="0" smtClean="0">
                <a:solidFill>
                  <a:srgbClr val="000000"/>
                </a:solidFill>
              </a:rPr>
              <a:t>Exceptions to HO Report must be filed with Regional Director</a:t>
            </a:r>
          </a:p>
          <a:p>
            <a:pPr lvl="2">
              <a:buClrTx/>
              <a:buFont typeface="Wingdings" pitchFamily="2" charset="2"/>
              <a:buChar char="§"/>
            </a:pPr>
            <a:r>
              <a:rPr lang="en-US" sz="2400" b="1" dirty="0" smtClean="0">
                <a:solidFill>
                  <a:srgbClr val="000000"/>
                </a:solidFill>
              </a:rPr>
              <a:t>Except in consent election agreement cases, all RD post-election reports will be subject to discretionary review by the Board</a:t>
            </a:r>
          </a:p>
          <a:p>
            <a:pPr lvl="2">
              <a:buNone/>
            </a:pPr>
            <a:r>
              <a:rPr lang="en-US" sz="1800" b="1" dirty="0" smtClean="0">
                <a:solidFill>
                  <a:srgbClr val="008000"/>
                </a:solidFill>
              </a:rPr>
              <a:t>(Sec. 102.69(c))</a:t>
            </a:r>
            <a:endParaRPr lang="en-US" sz="1800"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30</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93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704127" y="844953"/>
            <a:ext cx="7224532" cy="995422"/>
          </a:xfrm>
        </p:spPr>
        <p:txBody>
          <a:bodyPr/>
          <a:lstStyle/>
          <a:p>
            <a:pPr marL="2292350" indent="-2292350"/>
            <a:r>
              <a:rPr lang="en-US" dirty="0" smtClean="0"/>
              <a:t>Changes:  Blocking Charges </a:t>
            </a:r>
            <a:r>
              <a:rPr lang="en-US" sz="2000" dirty="0" smtClean="0">
                <a:solidFill>
                  <a:srgbClr val="008000"/>
                </a:solidFill>
              </a:rPr>
              <a:t>(Sec. 103.20)</a:t>
            </a:r>
            <a:endParaRPr lang="en-US" sz="2000" dirty="0"/>
          </a:p>
        </p:txBody>
      </p:sp>
      <p:sp>
        <p:nvSpPr>
          <p:cNvPr id="399363" name="Rectangle 3"/>
          <p:cNvSpPr>
            <a:spLocks noGrp="1" noChangeArrowheads="1"/>
          </p:cNvSpPr>
          <p:nvPr>
            <p:ph idx="1"/>
          </p:nvPr>
        </p:nvSpPr>
        <p:spPr>
          <a:xfrm>
            <a:off x="849774" y="1759352"/>
            <a:ext cx="7808089" cy="4942390"/>
          </a:xfrm>
        </p:spPr>
        <p:txBody>
          <a:bodyPr/>
          <a:lstStyle/>
          <a:p>
            <a:pPr lvl="1">
              <a:buFont typeface="Wingdings" pitchFamily="2" charset="2"/>
              <a:buChar char="§"/>
            </a:pPr>
            <a:r>
              <a:rPr lang="en-US" sz="2200" b="1" dirty="0" smtClean="0"/>
              <a:t>Offer of Proof:</a:t>
            </a:r>
            <a:r>
              <a:rPr lang="en-US" sz="2200" dirty="0" smtClean="0"/>
              <a:t>  </a:t>
            </a:r>
            <a:r>
              <a:rPr lang="en-US" sz="2200" dirty="0" smtClean="0">
                <a:solidFill>
                  <a:srgbClr val="000000"/>
                </a:solidFill>
              </a:rPr>
              <a:t>When a party to a representation proceeding files a ulp charge together </a:t>
            </a:r>
            <a:r>
              <a:rPr lang="en-US" sz="2200" b="1" dirty="0" smtClean="0">
                <a:solidFill>
                  <a:srgbClr val="000000"/>
                </a:solidFill>
              </a:rPr>
              <a:t>with a request that it block</a:t>
            </a:r>
            <a:r>
              <a:rPr lang="en-US" sz="2200" dirty="0" smtClean="0">
                <a:solidFill>
                  <a:srgbClr val="000000"/>
                </a:solidFill>
              </a:rPr>
              <a:t> the processing of a petition or requests that its previously filed charge block further processing of a petition, the party shall simultaneously file, but not serve on any other party, a written offer of proof in support of the charge.  </a:t>
            </a:r>
            <a:br>
              <a:rPr lang="en-US" sz="2200" dirty="0" smtClean="0">
                <a:solidFill>
                  <a:srgbClr val="000000"/>
                </a:solidFill>
              </a:rPr>
            </a:br>
            <a:r>
              <a:rPr lang="en-US" sz="2200" dirty="0" smtClean="0">
                <a:solidFill>
                  <a:srgbClr val="000000"/>
                </a:solidFill>
              </a:rPr>
              <a:t>The offer of proof must provide the names of the witnesses who will testify in support of the charge and a summary of each witness’s anticipated testimony. </a:t>
            </a:r>
          </a:p>
          <a:p>
            <a:pPr lvl="1">
              <a:buFont typeface="Wingdings" pitchFamily="2" charset="2"/>
              <a:buChar char="§"/>
            </a:pPr>
            <a:r>
              <a:rPr lang="en-US" sz="2200" b="1" dirty="0" smtClean="0"/>
              <a:t>Witnesses:</a:t>
            </a:r>
            <a:r>
              <a:rPr lang="en-US" sz="2200" dirty="0" smtClean="0"/>
              <a:t>  </a:t>
            </a:r>
            <a:r>
              <a:rPr lang="en-US" sz="2200" dirty="0" smtClean="0">
                <a:solidFill>
                  <a:srgbClr val="000000"/>
                </a:solidFill>
              </a:rPr>
              <a:t>The party seeking to block the processing of a petition must also promptly make available to the Region the witnesses identified in its offer of proof.</a:t>
            </a:r>
            <a:endParaRPr lang="en-US" sz="2200"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31</a:t>
            </a:fld>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866172" y="879677"/>
            <a:ext cx="7224532" cy="856525"/>
          </a:xfrm>
        </p:spPr>
        <p:txBody>
          <a:bodyPr/>
          <a:lstStyle/>
          <a:p>
            <a:pPr marL="2859088" indent="-2859088"/>
            <a:r>
              <a:rPr lang="en-US" dirty="0" smtClean="0"/>
              <a:t>Implementation of Final Rule</a:t>
            </a:r>
          </a:p>
        </p:txBody>
      </p:sp>
      <p:sp>
        <p:nvSpPr>
          <p:cNvPr id="399363" name="Rectangle 3"/>
          <p:cNvSpPr>
            <a:spLocks noGrp="1" noChangeArrowheads="1"/>
          </p:cNvSpPr>
          <p:nvPr>
            <p:ph idx="1"/>
          </p:nvPr>
        </p:nvSpPr>
        <p:spPr>
          <a:xfrm>
            <a:off x="849774" y="1909822"/>
            <a:ext cx="7808089" cy="4791919"/>
          </a:xfrm>
        </p:spPr>
        <p:txBody>
          <a:bodyPr/>
          <a:lstStyle/>
          <a:p>
            <a:pPr marL="914400" lvl="1" indent="-457200">
              <a:buSzPct val="100000"/>
              <a:buFont typeface="Arial" pitchFamily="34" charset="0"/>
              <a:buChar char="•"/>
              <a:tabLst>
                <a:tab pos="914400" algn="l"/>
              </a:tabLst>
            </a:pPr>
            <a:endParaRPr lang="en-US" sz="2800" b="1" dirty="0" smtClean="0">
              <a:solidFill>
                <a:srgbClr val="C00000"/>
              </a:solidFill>
            </a:endParaRPr>
          </a:p>
          <a:p>
            <a:pPr marL="914400" lvl="1" indent="-457200">
              <a:buSzPct val="100000"/>
              <a:buFont typeface="Arial" pitchFamily="34" charset="0"/>
              <a:buChar char="•"/>
              <a:tabLst>
                <a:tab pos="914400" algn="l"/>
              </a:tabLst>
            </a:pPr>
            <a:r>
              <a:rPr lang="en-US" sz="2800" b="1" dirty="0" smtClean="0">
                <a:solidFill>
                  <a:srgbClr val="C00000"/>
                </a:solidFill>
              </a:rPr>
              <a:t>Forms and other Materials on </a:t>
            </a:r>
            <a:r>
              <a:rPr lang="en-US" sz="2800" b="1" dirty="0" smtClean="0">
                <a:solidFill>
                  <a:srgbClr val="C00000"/>
                </a:solidFill>
                <a:hlinkClick r:id="rId3"/>
              </a:rPr>
              <a:t>www.nlrb.gov</a:t>
            </a:r>
            <a:r>
              <a:rPr lang="en-US" sz="2800" b="1" dirty="0" smtClean="0">
                <a:solidFill>
                  <a:srgbClr val="C00000"/>
                </a:solidFill>
              </a:rPr>
              <a:t> about April 10</a:t>
            </a:r>
          </a:p>
          <a:p>
            <a:pPr lvl="2" indent="-679450">
              <a:buNone/>
            </a:pPr>
            <a:endParaRPr lang="en-US" sz="2400" dirty="0" smtClean="0">
              <a:solidFill>
                <a:srgbClr val="000000"/>
              </a:solidFill>
            </a:endParaRPr>
          </a:p>
          <a:p>
            <a:pPr lvl="2" indent="-679450">
              <a:buNone/>
            </a:pPr>
            <a:r>
              <a:rPr lang="en-US" sz="2400" dirty="0" smtClean="0">
                <a:solidFill>
                  <a:srgbClr val="000000"/>
                </a:solidFill>
              </a:rPr>
              <a:t> </a:t>
            </a:r>
          </a:p>
          <a:p>
            <a:pPr lvl="1">
              <a:buFont typeface="Wingdings" pitchFamily="2" charset="2"/>
              <a:buChar char="§"/>
            </a:pPr>
            <a:endParaRPr lang="en-US" sz="2200"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32</a:t>
            </a:fld>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6696" y="969264"/>
            <a:ext cx="6629400" cy="941832"/>
          </a:xfrm>
        </p:spPr>
        <p:txBody>
          <a:bodyPr/>
          <a:lstStyle/>
          <a:p>
            <a:r>
              <a:rPr lang="en-US" dirty="0" smtClean="0"/>
              <a:t>Procedural History</a:t>
            </a:r>
            <a:endParaRPr lang="en-US" dirty="0"/>
          </a:p>
        </p:txBody>
      </p:sp>
      <p:sp>
        <p:nvSpPr>
          <p:cNvPr id="3" name="Content Placeholder 2"/>
          <p:cNvSpPr>
            <a:spLocks noGrp="1"/>
          </p:cNvSpPr>
          <p:nvPr>
            <p:ph idx="1"/>
          </p:nvPr>
        </p:nvSpPr>
        <p:spPr>
          <a:xfrm>
            <a:off x="872924" y="2291787"/>
            <a:ext cx="7693025" cy="4234527"/>
          </a:xfrm>
        </p:spPr>
        <p:txBody>
          <a:bodyPr/>
          <a:lstStyle/>
          <a:p>
            <a:pPr>
              <a:buFont typeface="Wingdings" pitchFamily="2" charset="2"/>
              <a:buChar char="§"/>
            </a:pPr>
            <a:r>
              <a:rPr lang="en-US" b="1" dirty="0" smtClean="0"/>
              <a:t>Proposed</a:t>
            </a:r>
            <a:r>
              <a:rPr lang="en-US" dirty="0" smtClean="0"/>
              <a:t>: </a:t>
            </a:r>
            <a:r>
              <a:rPr lang="en-US" dirty="0" smtClean="0">
                <a:solidFill>
                  <a:srgbClr val="000000"/>
                </a:solidFill>
              </a:rPr>
              <a:t>February 6, 2014 (NPRM)</a:t>
            </a:r>
            <a:br>
              <a:rPr lang="en-US" dirty="0" smtClean="0">
                <a:solidFill>
                  <a:srgbClr val="000000"/>
                </a:solidFill>
              </a:rPr>
            </a:br>
            <a:endParaRPr lang="en-US" dirty="0" smtClean="0">
              <a:solidFill>
                <a:srgbClr val="000000"/>
              </a:solidFill>
            </a:endParaRPr>
          </a:p>
          <a:p>
            <a:pPr>
              <a:buFont typeface="Wingdings" pitchFamily="2" charset="2"/>
              <a:buChar char="§"/>
            </a:pPr>
            <a:r>
              <a:rPr lang="en-US" b="1" dirty="0" smtClean="0"/>
              <a:t>Public Hearings</a:t>
            </a:r>
            <a:r>
              <a:rPr lang="en-US" dirty="0" smtClean="0"/>
              <a:t>: </a:t>
            </a:r>
            <a:r>
              <a:rPr lang="en-US" dirty="0" smtClean="0">
                <a:solidFill>
                  <a:srgbClr val="000000"/>
                </a:solidFill>
              </a:rPr>
              <a:t>April 10 and 11, 2014</a:t>
            </a:r>
            <a:br>
              <a:rPr lang="en-US" dirty="0" smtClean="0">
                <a:solidFill>
                  <a:srgbClr val="000000"/>
                </a:solidFill>
              </a:rPr>
            </a:br>
            <a:endParaRPr lang="en-US" dirty="0" smtClean="0">
              <a:solidFill>
                <a:srgbClr val="000000"/>
              </a:solidFill>
            </a:endParaRPr>
          </a:p>
          <a:p>
            <a:pPr>
              <a:buFont typeface="Wingdings" pitchFamily="2" charset="2"/>
              <a:buChar char="§"/>
            </a:pPr>
            <a:r>
              <a:rPr lang="en-US" b="1" dirty="0" smtClean="0"/>
              <a:t>Final Rule Issued</a:t>
            </a:r>
            <a:r>
              <a:rPr lang="en-US" dirty="0" smtClean="0"/>
              <a:t>:  </a:t>
            </a:r>
            <a:r>
              <a:rPr lang="en-US" dirty="0" smtClean="0">
                <a:solidFill>
                  <a:srgbClr val="000000"/>
                </a:solidFill>
              </a:rPr>
              <a:t>December 15, 2014</a:t>
            </a:r>
            <a:br>
              <a:rPr lang="en-US" dirty="0" smtClean="0">
                <a:solidFill>
                  <a:srgbClr val="000000"/>
                </a:solidFill>
              </a:rPr>
            </a:br>
            <a:endParaRPr lang="en-US" dirty="0" smtClean="0">
              <a:solidFill>
                <a:srgbClr val="000000"/>
              </a:solidFill>
            </a:endParaRPr>
          </a:p>
          <a:p>
            <a:endParaRPr lang="en-US" dirty="0"/>
          </a:p>
        </p:txBody>
      </p:sp>
      <p:sp>
        <p:nvSpPr>
          <p:cNvPr id="4" name="Slide Number Placeholder 3"/>
          <p:cNvSpPr>
            <a:spLocks noGrp="1"/>
          </p:cNvSpPr>
          <p:nvPr>
            <p:ph type="sldNum" sz="quarter" idx="12"/>
          </p:nvPr>
        </p:nvSpPr>
        <p:spPr/>
        <p:txBody>
          <a:bodyPr/>
          <a:lstStyle/>
          <a:p>
            <a:fld id="{CA82BC09-9687-4DD1-9D9A-E11B37CCB959}" type="slidenum">
              <a:rPr lang="en-US" smtClean="0"/>
              <a:pPr/>
              <a:t>4</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762000" y="914400"/>
            <a:ext cx="7010400" cy="609600"/>
          </a:xfrm>
        </p:spPr>
        <p:txBody>
          <a:bodyPr/>
          <a:lstStyle/>
          <a:p>
            <a:r>
              <a:rPr lang="en-US" dirty="0" smtClean="0"/>
              <a:t>Changes:  Filing the Petition</a:t>
            </a:r>
            <a:endParaRPr lang="en-US" dirty="0"/>
          </a:p>
        </p:txBody>
      </p:sp>
      <p:sp>
        <p:nvSpPr>
          <p:cNvPr id="399363" name="Rectangle 3"/>
          <p:cNvSpPr>
            <a:spLocks noGrp="1" noChangeArrowheads="1"/>
          </p:cNvSpPr>
          <p:nvPr>
            <p:ph idx="1"/>
          </p:nvPr>
        </p:nvSpPr>
        <p:spPr>
          <a:xfrm>
            <a:off x="838200" y="1600200"/>
            <a:ext cx="8305800" cy="4800600"/>
          </a:xfrm>
        </p:spPr>
        <p:txBody>
          <a:bodyPr/>
          <a:lstStyle/>
          <a:p>
            <a:pPr>
              <a:buFont typeface="Wingdings" pitchFamily="2" charset="2"/>
              <a:buChar char="§"/>
            </a:pPr>
            <a:r>
              <a:rPr lang="en-US" b="1" dirty="0" smtClean="0"/>
              <a:t>Petition form will include Petitioner’s preference on election details (date, time, place and method) </a:t>
            </a:r>
            <a:r>
              <a:rPr lang="en-US" sz="1800" b="1" dirty="0" smtClean="0">
                <a:solidFill>
                  <a:srgbClr val="008000"/>
                </a:solidFill>
              </a:rPr>
              <a:t>(Sec. 102.61)</a:t>
            </a:r>
            <a:endParaRPr lang="en-US" sz="1800" b="1" dirty="0" smtClean="0"/>
          </a:p>
          <a:p>
            <a:pPr>
              <a:buFont typeface="Wingdings" pitchFamily="2" charset="2"/>
              <a:buChar char="§"/>
            </a:pPr>
            <a:r>
              <a:rPr lang="en-US" b="1" dirty="0" smtClean="0"/>
              <a:t>Petition </a:t>
            </a:r>
            <a:r>
              <a:rPr lang="en-US" b="1" i="1" dirty="0" smtClean="0"/>
              <a:t>can</a:t>
            </a:r>
            <a:r>
              <a:rPr lang="en-US" b="1" dirty="0" smtClean="0"/>
              <a:t> be e-Filed </a:t>
            </a:r>
            <a:br>
              <a:rPr lang="en-US" b="1" dirty="0" smtClean="0"/>
            </a:br>
            <a:r>
              <a:rPr lang="en-US" sz="2000" b="1" dirty="0" smtClean="0">
                <a:solidFill>
                  <a:srgbClr val="008000"/>
                </a:solidFill>
              </a:rPr>
              <a:t>(Sec. 102.60)</a:t>
            </a:r>
          </a:p>
          <a:p>
            <a:pPr>
              <a:lnSpc>
                <a:spcPct val="150000"/>
              </a:lnSpc>
              <a:buFont typeface="Wingdings" pitchFamily="2" charset="2"/>
              <a:buChar char="§"/>
            </a:pPr>
            <a:r>
              <a:rPr lang="en-US" b="1" dirty="0" smtClean="0"/>
              <a:t>When filed, Petition must be accompanied by:</a:t>
            </a:r>
            <a:endParaRPr lang="en-US" b="1" dirty="0" smtClean="0">
              <a:solidFill>
                <a:srgbClr val="008000"/>
              </a:solidFill>
            </a:endParaRPr>
          </a:p>
          <a:p>
            <a:pPr lvl="1">
              <a:buFont typeface="Wingdings" pitchFamily="2" charset="2"/>
              <a:buChar char="§"/>
            </a:pPr>
            <a:r>
              <a:rPr lang="en-US" b="1" dirty="0" smtClean="0">
                <a:solidFill>
                  <a:srgbClr val="000000"/>
                </a:solidFill>
              </a:rPr>
              <a:t>Showing of Interest </a:t>
            </a:r>
            <a:r>
              <a:rPr lang="en-US" dirty="0" smtClean="0">
                <a:solidFill>
                  <a:srgbClr val="000000"/>
                </a:solidFill>
              </a:rPr>
              <a:t>(may be e-filed or faxed if originals provided to Region within 2 business days)</a:t>
            </a:r>
            <a:r>
              <a:rPr lang="en-US" b="1" dirty="0" smtClean="0">
                <a:solidFill>
                  <a:srgbClr val="008000"/>
                </a:solidFill>
              </a:rPr>
              <a:t> </a:t>
            </a:r>
            <a:br>
              <a:rPr lang="en-US" b="1" dirty="0" smtClean="0">
                <a:solidFill>
                  <a:srgbClr val="008000"/>
                </a:solidFill>
              </a:rPr>
            </a:br>
            <a:r>
              <a:rPr lang="en-US" sz="1800" b="1" dirty="0" smtClean="0">
                <a:solidFill>
                  <a:srgbClr val="008000"/>
                </a:solidFill>
              </a:rPr>
              <a:t>(Sec. 102.61)</a:t>
            </a:r>
            <a:endParaRPr lang="en-US" sz="1800" dirty="0" smtClean="0">
              <a:solidFill>
                <a:srgbClr val="000000"/>
              </a:solidFill>
            </a:endParaRPr>
          </a:p>
          <a:p>
            <a:pPr lvl="1">
              <a:buFont typeface="Wingdings" pitchFamily="2" charset="2"/>
              <a:buChar char="§"/>
            </a:pPr>
            <a:r>
              <a:rPr lang="en-US" b="1" dirty="0" smtClean="0">
                <a:solidFill>
                  <a:srgbClr val="000000"/>
                </a:solidFill>
              </a:rPr>
              <a:t>Certificate of Service </a:t>
            </a:r>
            <a:r>
              <a:rPr lang="en-US" dirty="0" smtClean="0">
                <a:solidFill>
                  <a:srgbClr val="000000"/>
                </a:solidFill>
              </a:rPr>
              <a:t>showing service on all parties named in petition </a:t>
            </a:r>
            <a:r>
              <a:rPr lang="en-US" sz="1800" b="1" dirty="0" smtClean="0">
                <a:solidFill>
                  <a:srgbClr val="008000"/>
                </a:solidFill>
              </a:rPr>
              <a:t>(Sec. 102.60)</a:t>
            </a:r>
            <a:endParaRPr lang="en-US" sz="1800" dirty="0" smtClean="0"/>
          </a:p>
        </p:txBody>
      </p:sp>
      <p:sp>
        <p:nvSpPr>
          <p:cNvPr id="7" name="Slide Number Placeholder 5"/>
          <p:cNvSpPr>
            <a:spLocks noGrp="1"/>
          </p:cNvSpPr>
          <p:nvPr>
            <p:ph type="sldNum" sz="quarter" idx="12"/>
          </p:nvPr>
        </p:nvSpPr>
        <p:spPr/>
        <p:txBody>
          <a:bodyPr/>
          <a:lstStyle/>
          <a:p>
            <a:fld id="{E1719489-2605-427A-877C-ACBAEABE1E95}" type="slidenum">
              <a:rPr lang="en-US"/>
              <a:pPr/>
              <a:t>5</a:t>
            </a:fld>
            <a:endParaRPr lang="en-US" dirty="0"/>
          </a:p>
        </p:txBody>
      </p:sp>
      <p:pic>
        <p:nvPicPr>
          <p:cNvPr id="8" name="Picture 7" descr="Electronic filing.jpg"/>
          <p:cNvPicPr>
            <a:picLocks noChangeAspect="1"/>
          </p:cNvPicPr>
          <p:nvPr/>
        </p:nvPicPr>
        <p:blipFill>
          <a:blip r:embed="rId3" cstate="print"/>
          <a:stretch>
            <a:fillRect/>
          </a:stretch>
        </p:blipFill>
        <p:spPr>
          <a:xfrm>
            <a:off x="5979048" y="2581154"/>
            <a:ext cx="1972760" cy="147957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99363">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9936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9936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762000" y="914400"/>
            <a:ext cx="7010400" cy="609600"/>
          </a:xfrm>
        </p:spPr>
        <p:txBody>
          <a:bodyPr/>
          <a:lstStyle/>
          <a:p>
            <a:r>
              <a:rPr lang="en-US" dirty="0" smtClean="0"/>
              <a:t>Changes:  Filing the Petition</a:t>
            </a:r>
            <a:endParaRPr lang="en-US" dirty="0"/>
          </a:p>
        </p:txBody>
      </p:sp>
      <p:sp>
        <p:nvSpPr>
          <p:cNvPr id="399363" name="Rectangle 3"/>
          <p:cNvSpPr>
            <a:spLocks noGrp="1" noChangeArrowheads="1"/>
          </p:cNvSpPr>
          <p:nvPr>
            <p:ph idx="1"/>
          </p:nvPr>
        </p:nvSpPr>
        <p:spPr>
          <a:xfrm>
            <a:off x="838200" y="1724628"/>
            <a:ext cx="7808089" cy="4676172"/>
          </a:xfrm>
        </p:spPr>
        <p:txBody>
          <a:bodyPr/>
          <a:lstStyle/>
          <a:p>
            <a:pPr>
              <a:buNone/>
            </a:pPr>
            <a:r>
              <a:rPr lang="en-US" b="1" dirty="0" smtClean="0"/>
              <a:t>Petitioner must serve the parties</a:t>
            </a:r>
            <a:br>
              <a:rPr lang="en-US" b="1" dirty="0" smtClean="0"/>
            </a:br>
            <a:r>
              <a:rPr lang="en-US" b="1" dirty="0" smtClean="0"/>
              <a:t> named in the petition with:</a:t>
            </a:r>
          </a:p>
          <a:p>
            <a:pPr>
              <a:buNone/>
            </a:pPr>
            <a:endParaRPr lang="en-US" sz="1400" b="1" dirty="0" smtClean="0"/>
          </a:p>
          <a:p>
            <a:pPr lvl="1">
              <a:buFont typeface="Wingdings" pitchFamily="2" charset="2"/>
              <a:buChar char="§"/>
            </a:pPr>
            <a:r>
              <a:rPr lang="en-US" b="1" dirty="0" smtClean="0">
                <a:solidFill>
                  <a:srgbClr val="000000"/>
                </a:solidFill>
              </a:rPr>
              <a:t>A copy of the Petition </a:t>
            </a:r>
          </a:p>
          <a:p>
            <a:pPr lvl="1">
              <a:buFont typeface="Wingdings" pitchFamily="2" charset="2"/>
              <a:buChar char="§"/>
            </a:pPr>
            <a:r>
              <a:rPr lang="en-US" b="1" dirty="0" smtClean="0">
                <a:solidFill>
                  <a:srgbClr val="000000"/>
                </a:solidFill>
              </a:rPr>
              <a:t>Statement of Position form (new)</a:t>
            </a:r>
          </a:p>
          <a:p>
            <a:pPr lvl="1">
              <a:buFont typeface="Wingdings" pitchFamily="2" charset="2"/>
              <a:buChar char="§"/>
            </a:pPr>
            <a:r>
              <a:rPr lang="en-US" b="1" dirty="0" smtClean="0">
                <a:solidFill>
                  <a:srgbClr val="000000"/>
                </a:solidFill>
              </a:rPr>
              <a:t>Description of Procedures in R Cases (revised Form 4812)</a:t>
            </a:r>
          </a:p>
          <a:p>
            <a:pPr lvl="1">
              <a:spcBef>
                <a:spcPts val="1200"/>
              </a:spcBef>
              <a:buNone/>
            </a:pPr>
            <a:r>
              <a:rPr lang="en-US" sz="1800" b="1" dirty="0" smtClean="0">
                <a:solidFill>
                  <a:srgbClr val="008000"/>
                </a:solidFill>
              </a:rPr>
              <a:t>(Sec. 102.60)</a:t>
            </a:r>
            <a:endParaRPr lang="en-US" sz="1800" b="1" dirty="0" smtClean="0">
              <a:solidFill>
                <a:srgbClr val="000000"/>
              </a:solidFill>
            </a:endParaRPr>
          </a:p>
          <a:p>
            <a:pPr marL="463550" lvl="1" indent="-6350">
              <a:buNone/>
            </a:pPr>
            <a:endParaRPr lang="en-US" sz="1600" i="1" dirty="0" smtClean="0">
              <a:solidFill>
                <a:schemeClr val="tx2">
                  <a:lumMod val="75000"/>
                </a:schemeClr>
              </a:solidFill>
            </a:endParaRPr>
          </a:p>
          <a:p>
            <a:pPr marL="463550" lvl="1" indent="-6350">
              <a:buNone/>
            </a:pPr>
            <a:r>
              <a:rPr lang="en-US" i="1" dirty="0" smtClean="0">
                <a:solidFill>
                  <a:schemeClr val="tx2">
                    <a:lumMod val="75000"/>
                  </a:schemeClr>
                </a:solidFill>
              </a:rPr>
              <a:t>The Statement of Position form and the Description of Procedures will be available on the NLRB website and in Field Offices.</a:t>
            </a:r>
          </a:p>
          <a:p>
            <a:pPr>
              <a:buFont typeface="Wingdings" pitchFamily="2" charset="2"/>
              <a:buChar char="§"/>
            </a:pPr>
            <a:endParaRPr lang="en-US"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6</a:t>
            </a:fld>
            <a:endParaRPr lang="en-US" dirty="0"/>
          </a:p>
        </p:txBody>
      </p:sp>
      <p:pic>
        <p:nvPicPr>
          <p:cNvPr id="6" name="Picture 5" descr="service.jpg"/>
          <p:cNvPicPr>
            <a:picLocks noChangeAspect="1"/>
          </p:cNvPicPr>
          <p:nvPr/>
        </p:nvPicPr>
        <p:blipFill>
          <a:blip r:embed="rId3" cstate="print"/>
          <a:stretch>
            <a:fillRect/>
          </a:stretch>
        </p:blipFill>
        <p:spPr>
          <a:xfrm>
            <a:off x="6687381" y="1770927"/>
            <a:ext cx="1721278" cy="214131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6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936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936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762000" y="914400"/>
            <a:ext cx="7010400" cy="609600"/>
          </a:xfrm>
        </p:spPr>
        <p:txBody>
          <a:bodyPr/>
          <a:lstStyle/>
          <a:p>
            <a:r>
              <a:rPr lang="en-US" dirty="0" smtClean="0"/>
              <a:t>Changes:  Initial Processing</a:t>
            </a:r>
            <a:endParaRPr lang="en-US" dirty="0"/>
          </a:p>
        </p:txBody>
      </p:sp>
      <p:sp>
        <p:nvSpPr>
          <p:cNvPr id="399363" name="Rectangle 3"/>
          <p:cNvSpPr>
            <a:spLocks noGrp="1" noChangeArrowheads="1"/>
          </p:cNvSpPr>
          <p:nvPr>
            <p:ph idx="1"/>
          </p:nvPr>
        </p:nvSpPr>
        <p:spPr>
          <a:xfrm>
            <a:off x="861350" y="1713052"/>
            <a:ext cx="7808088" cy="4826643"/>
          </a:xfrm>
        </p:spPr>
        <p:txBody>
          <a:bodyPr/>
          <a:lstStyle/>
          <a:p>
            <a:pPr>
              <a:buNone/>
            </a:pPr>
            <a:r>
              <a:rPr lang="en-US" b="1" dirty="0" smtClean="0"/>
              <a:t>Region will serve:</a:t>
            </a:r>
          </a:p>
          <a:p>
            <a:pPr lvl="1">
              <a:buFont typeface="Wingdings" pitchFamily="2" charset="2"/>
              <a:buChar char="§"/>
            </a:pPr>
            <a:r>
              <a:rPr lang="en-US" b="1" dirty="0" smtClean="0">
                <a:solidFill>
                  <a:srgbClr val="000000"/>
                </a:solidFill>
              </a:rPr>
              <a:t>Notice of Hearing which sets </a:t>
            </a:r>
          </a:p>
          <a:p>
            <a:pPr lvl="2">
              <a:buClr>
                <a:schemeClr val="accent2"/>
              </a:buClr>
              <a:buFont typeface="Wingdings" pitchFamily="2" charset="2"/>
              <a:buChar char="§"/>
            </a:pPr>
            <a:r>
              <a:rPr lang="en-US" sz="2400" b="1" dirty="0" smtClean="0">
                <a:solidFill>
                  <a:schemeClr val="tx2">
                    <a:lumMod val="75000"/>
                  </a:schemeClr>
                </a:solidFill>
              </a:rPr>
              <a:t>Hearing date</a:t>
            </a:r>
            <a:endParaRPr lang="en-US" sz="2400" dirty="0" smtClean="0">
              <a:solidFill>
                <a:schemeClr val="tx2">
                  <a:lumMod val="75000"/>
                </a:schemeClr>
              </a:solidFill>
            </a:endParaRPr>
          </a:p>
          <a:p>
            <a:pPr lvl="2">
              <a:buClr>
                <a:schemeClr val="accent2"/>
              </a:buClr>
              <a:buFont typeface="Wingdings" pitchFamily="2" charset="2"/>
              <a:buChar char="§"/>
            </a:pPr>
            <a:r>
              <a:rPr lang="en-US" sz="2400" b="1" dirty="0" smtClean="0">
                <a:solidFill>
                  <a:schemeClr val="tx2">
                    <a:lumMod val="75000"/>
                  </a:schemeClr>
                </a:solidFill>
              </a:rPr>
              <a:t>Statement of Position due date – </a:t>
            </a:r>
            <a:br>
              <a:rPr lang="en-US" sz="2400" b="1" dirty="0" smtClean="0">
                <a:solidFill>
                  <a:schemeClr val="tx2">
                    <a:lumMod val="75000"/>
                  </a:schemeClr>
                </a:solidFill>
              </a:rPr>
            </a:br>
            <a:r>
              <a:rPr lang="en-US" sz="2400" dirty="0" smtClean="0">
                <a:solidFill>
                  <a:schemeClr val="tx2">
                    <a:lumMod val="75000"/>
                  </a:schemeClr>
                </a:solidFill>
              </a:rPr>
              <a:t>generally </a:t>
            </a:r>
            <a:r>
              <a:rPr lang="en-US" sz="2400" i="1" dirty="0" smtClean="0">
                <a:solidFill>
                  <a:schemeClr val="tx2">
                    <a:lumMod val="75000"/>
                  </a:schemeClr>
                </a:solidFill>
              </a:rPr>
              <a:t>noon</a:t>
            </a:r>
            <a:r>
              <a:rPr lang="en-US" sz="2400" dirty="0" smtClean="0">
                <a:solidFill>
                  <a:schemeClr val="tx2">
                    <a:lumMod val="75000"/>
                  </a:schemeClr>
                </a:solidFill>
              </a:rPr>
              <a:t> of business day before hearing is set to open</a:t>
            </a:r>
          </a:p>
          <a:p>
            <a:pPr lvl="1">
              <a:buFont typeface="Wingdings" pitchFamily="2" charset="2"/>
              <a:buChar char="§"/>
            </a:pPr>
            <a:r>
              <a:rPr lang="en-US" b="1" dirty="0" smtClean="0">
                <a:solidFill>
                  <a:srgbClr val="000000"/>
                </a:solidFill>
              </a:rPr>
              <a:t>Notice of Petition for Election – </a:t>
            </a:r>
            <a:r>
              <a:rPr lang="en-US" dirty="0" smtClean="0">
                <a:solidFill>
                  <a:srgbClr val="000000"/>
                </a:solidFill>
              </a:rPr>
              <a:t>similar to current Form 5492 but specifies the proposed unit</a:t>
            </a:r>
          </a:p>
          <a:p>
            <a:pPr lvl="1">
              <a:buFont typeface="Wingdings" pitchFamily="2" charset="2"/>
              <a:buChar char="§"/>
            </a:pPr>
            <a:r>
              <a:rPr lang="en-US" b="1" dirty="0" smtClean="0">
                <a:solidFill>
                  <a:srgbClr val="000000"/>
                </a:solidFill>
              </a:rPr>
              <a:t>Description of Procedures in R Cases</a:t>
            </a:r>
          </a:p>
          <a:p>
            <a:pPr marL="742950" lvl="2" indent="-342900">
              <a:buFont typeface="Wingdings" pitchFamily="2" charset="2"/>
              <a:buChar char="§"/>
            </a:pPr>
            <a:r>
              <a:rPr lang="en-US" sz="2400" b="1" dirty="0" smtClean="0">
                <a:solidFill>
                  <a:srgbClr val="000000"/>
                </a:solidFill>
              </a:rPr>
              <a:t>Statement of Position form  </a:t>
            </a:r>
          </a:p>
          <a:p>
            <a:pPr marL="742950" lvl="2" indent="-342900">
              <a:buFont typeface="Wingdings" pitchFamily="2" charset="2"/>
              <a:buChar char="§"/>
            </a:pPr>
            <a:r>
              <a:rPr lang="en-US" sz="2400" b="1" dirty="0" smtClean="0">
                <a:solidFill>
                  <a:srgbClr val="000000"/>
                </a:solidFill>
              </a:rPr>
              <a:t>Copy of the petition</a:t>
            </a:r>
          </a:p>
          <a:p>
            <a:pPr marL="342900" lvl="1" indent="-342900">
              <a:spcBef>
                <a:spcPts val="1200"/>
              </a:spcBef>
              <a:buNone/>
            </a:pPr>
            <a:r>
              <a:rPr lang="en-US" sz="1800" b="1" dirty="0" smtClean="0">
                <a:solidFill>
                  <a:srgbClr val="008000"/>
                </a:solidFill>
              </a:rPr>
              <a:t>(Sec. 102.63(a)(1))</a:t>
            </a:r>
            <a:endParaRPr lang="en-US" sz="1800" b="1" dirty="0" smtClean="0">
              <a:solidFill>
                <a:srgbClr val="000000"/>
              </a:solidFill>
            </a:endParaRPr>
          </a:p>
          <a:p>
            <a:pPr>
              <a:buFont typeface="Wingdings" pitchFamily="2" charset="2"/>
              <a:buChar char="§"/>
            </a:pPr>
            <a:endParaRPr lang="en-US"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7</a:t>
            </a:fld>
            <a:endParaRPr lang="en-US" dirty="0"/>
          </a:p>
        </p:txBody>
      </p:sp>
      <p:pic>
        <p:nvPicPr>
          <p:cNvPr id="6" name="Picture 5" descr="service.jpg"/>
          <p:cNvPicPr>
            <a:picLocks noChangeAspect="1"/>
          </p:cNvPicPr>
          <p:nvPr/>
        </p:nvPicPr>
        <p:blipFill>
          <a:blip r:embed="rId3" cstate="print"/>
          <a:stretch>
            <a:fillRect/>
          </a:stretch>
        </p:blipFill>
        <p:spPr>
          <a:xfrm>
            <a:off x="6843948" y="1678330"/>
            <a:ext cx="1414239" cy="175935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1" end="1"/>
                                            </p:txEl>
                                          </p:spTgt>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1000"/>
                                  </p:stCondLst>
                                  <p:childTnLst>
                                    <p:set>
                                      <p:cBhvr>
                                        <p:cTn id="9" dur="1" fill="hold">
                                          <p:stCondLst>
                                            <p:cond delay="0"/>
                                          </p:stCondLst>
                                        </p:cTn>
                                        <p:tgtEl>
                                          <p:spTgt spid="399363">
                                            <p:txEl>
                                              <p:pRg st="2" end="2"/>
                                            </p:txEl>
                                          </p:spTgt>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1000"/>
                                  </p:stCondLst>
                                  <p:childTnLst>
                                    <p:set>
                                      <p:cBhvr>
                                        <p:cTn id="12" dur="1" fill="hold">
                                          <p:stCondLst>
                                            <p:cond delay="0"/>
                                          </p:stCondLst>
                                        </p:cTn>
                                        <p:tgtEl>
                                          <p:spTgt spid="39936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9936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9936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9936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9936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9936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773574" y="787078"/>
            <a:ext cx="7010400" cy="609600"/>
          </a:xfrm>
        </p:spPr>
        <p:txBody>
          <a:bodyPr/>
          <a:lstStyle/>
          <a:p>
            <a:r>
              <a:rPr lang="en-US" dirty="0" smtClean="0"/>
              <a:t>Changes:  Initial Processing</a:t>
            </a:r>
            <a:endParaRPr lang="en-US" dirty="0"/>
          </a:p>
        </p:txBody>
      </p:sp>
      <p:sp>
        <p:nvSpPr>
          <p:cNvPr id="399363" name="Rectangle 3"/>
          <p:cNvSpPr>
            <a:spLocks noGrp="1" noChangeArrowheads="1"/>
          </p:cNvSpPr>
          <p:nvPr>
            <p:ph idx="1"/>
          </p:nvPr>
        </p:nvSpPr>
        <p:spPr>
          <a:xfrm>
            <a:off x="838200" y="1273214"/>
            <a:ext cx="7808089" cy="5185459"/>
          </a:xfrm>
        </p:spPr>
        <p:txBody>
          <a:bodyPr/>
          <a:lstStyle/>
          <a:p>
            <a:pPr marL="463550" indent="0">
              <a:buNone/>
            </a:pPr>
            <a:r>
              <a:rPr lang="en-US" b="1" dirty="0" smtClean="0"/>
              <a:t>	Employer </a:t>
            </a:r>
            <a:r>
              <a:rPr lang="en-US" b="1" i="1" dirty="0" smtClean="0"/>
              <a:t>must</a:t>
            </a:r>
            <a:r>
              <a:rPr lang="en-US" b="1" dirty="0" smtClean="0"/>
              <a:t> </a:t>
            </a:r>
            <a:r>
              <a:rPr lang="en-US" sz="1800" b="1" dirty="0" smtClean="0">
                <a:solidFill>
                  <a:srgbClr val="008000"/>
                </a:solidFill>
              </a:rPr>
              <a:t>(Sec. 102.63(a)(2))</a:t>
            </a:r>
            <a:r>
              <a:rPr lang="en-US" b="1" dirty="0" smtClean="0">
                <a:solidFill>
                  <a:srgbClr val="C00000"/>
                </a:solidFill>
              </a:rPr>
              <a:t>:</a:t>
            </a:r>
          </a:p>
          <a:p>
            <a:pPr marL="463550" indent="0">
              <a:buNone/>
            </a:pPr>
            <a:r>
              <a:rPr lang="en-US" b="1" dirty="0" smtClean="0"/>
              <a:t> </a:t>
            </a:r>
            <a:r>
              <a:rPr lang="en-US" sz="2400" b="1" dirty="0" smtClean="0"/>
              <a:t>Post Notice of Petition for Election</a:t>
            </a:r>
            <a:r>
              <a:rPr lang="en-US" sz="2400" b="1" dirty="0" smtClean="0">
                <a:solidFill>
                  <a:srgbClr val="008000"/>
                </a:solidFill>
              </a:rPr>
              <a:t> </a:t>
            </a:r>
          </a:p>
          <a:p>
            <a:pPr marL="741363" indent="-277813">
              <a:buFont typeface="Wingdings" pitchFamily="2" charset="2"/>
              <a:buChar char="§"/>
            </a:pPr>
            <a:r>
              <a:rPr lang="en-US" sz="2200" b="1" u="sng" dirty="0" smtClean="0">
                <a:solidFill>
                  <a:srgbClr val="000000"/>
                </a:solidFill>
              </a:rPr>
              <a:t>When</a:t>
            </a:r>
            <a:r>
              <a:rPr lang="en-US" sz="2200" b="1" dirty="0" smtClean="0">
                <a:solidFill>
                  <a:srgbClr val="000000"/>
                </a:solidFill>
              </a:rPr>
              <a:t>:  Within 2 business days of service </a:t>
            </a:r>
            <a:br>
              <a:rPr lang="en-US" sz="2200" b="1" dirty="0" smtClean="0">
                <a:solidFill>
                  <a:srgbClr val="000000"/>
                </a:solidFill>
              </a:rPr>
            </a:br>
            <a:r>
              <a:rPr lang="en-US" sz="2200" b="1" dirty="0" smtClean="0">
                <a:solidFill>
                  <a:srgbClr val="000000"/>
                </a:solidFill>
              </a:rPr>
              <a:t>of Notice of Hearing</a:t>
            </a:r>
          </a:p>
          <a:p>
            <a:pPr lvl="1">
              <a:buFont typeface="Wingdings" pitchFamily="2" charset="2"/>
              <a:buChar char="§"/>
            </a:pPr>
            <a:r>
              <a:rPr lang="en-US" sz="2200" b="1" u="sng" dirty="0" smtClean="0">
                <a:solidFill>
                  <a:srgbClr val="000000"/>
                </a:solidFill>
              </a:rPr>
              <a:t>Where</a:t>
            </a:r>
            <a:r>
              <a:rPr lang="en-US" sz="2200" b="1" dirty="0" smtClean="0">
                <a:solidFill>
                  <a:srgbClr val="000000"/>
                </a:solidFill>
              </a:rPr>
              <a:t>:  In conspicuous places, including all places where notices to employees are customarily posted</a:t>
            </a:r>
          </a:p>
          <a:p>
            <a:pPr lvl="1">
              <a:buFont typeface="Wingdings" pitchFamily="2" charset="2"/>
              <a:buChar char="§"/>
            </a:pPr>
            <a:r>
              <a:rPr lang="en-US" sz="2200" b="1" u="sng" dirty="0" smtClean="0">
                <a:solidFill>
                  <a:srgbClr val="000000"/>
                </a:solidFill>
              </a:rPr>
              <a:t>How Long</a:t>
            </a:r>
            <a:r>
              <a:rPr lang="en-US" sz="2200" b="1" dirty="0" smtClean="0">
                <a:solidFill>
                  <a:srgbClr val="000000"/>
                </a:solidFill>
              </a:rPr>
              <a:t>:  Until petition is dismissed or withdrawn or is replaced by the Notice of Election</a:t>
            </a:r>
          </a:p>
          <a:p>
            <a:pPr marL="463550" lvl="1" indent="-6350">
              <a:buNone/>
            </a:pPr>
            <a:r>
              <a:rPr lang="en-US" b="1" dirty="0" smtClean="0"/>
              <a:t>Distribute Notice electronically </a:t>
            </a:r>
            <a:r>
              <a:rPr lang="en-US" b="1" i="1" dirty="0" smtClean="0"/>
              <a:t>if</a:t>
            </a:r>
            <a:r>
              <a:rPr lang="en-US" b="1" dirty="0" smtClean="0"/>
              <a:t>  it customarily communicates with employees electronically </a:t>
            </a:r>
          </a:p>
          <a:p>
            <a:pPr lvl="1">
              <a:buFont typeface="Wingdings" pitchFamily="2" charset="2"/>
              <a:buChar char="§"/>
            </a:pPr>
            <a:r>
              <a:rPr lang="en-US" b="1" dirty="0" smtClean="0">
                <a:solidFill>
                  <a:srgbClr val="000000"/>
                </a:solidFill>
              </a:rPr>
              <a:t>Failure to post or distribute </a:t>
            </a:r>
            <a:r>
              <a:rPr lang="en-US" b="1" i="1" dirty="0" smtClean="0">
                <a:solidFill>
                  <a:srgbClr val="000000"/>
                </a:solidFill>
              </a:rPr>
              <a:t>may</a:t>
            </a:r>
            <a:r>
              <a:rPr lang="en-US" b="1" dirty="0" smtClean="0">
                <a:solidFill>
                  <a:srgbClr val="000000"/>
                </a:solidFill>
              </a:rPr>
              <a:t> be </a:t>
            </a:r>
            <a:br>
              <a:rPr lang="en-US" b="1" dirty="0" smtClean="0">
                <a:solidFill>
                  <a:srgbClr val="000000"/>
                </a:solidFill>
              </a:rPr>
            </a:br>
            <a:r>
              <a:rPr lang="en-US" b="1" dirty="0" smtClean="0">
                <a:solidFill>
                  <a:srgbClr val="000000"/>
                </a:solidFill>
              </a:rPr>
              <a:t>grounds for setting aside election</a:t>
            </a:r>
          </a:p>
          <a:p>
            <a:pPr>
              <a:buFont typeface="Wingdings" pitchFamily="2" charset="2"/>
              <a:buChar char="§"/>
            </a:pPr>
            <a:endParaRPr lang="en-US"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8</a:t>
            </a:fld>
            <a:endParaRPr lang="en-US" dirty="0"/>
          </a:p>
        </p:txBody>
      </p:sp>
      <p:pic>
        <p:nvPicPr>
          <p:cNvPr id="6" name="Picture 5" descr="nOTICE POSTING.png"/>
          <p:cNvPicPr>
            <a:picLocks noChangeAspect="1"/>
          </p:cNvPicPr>
          <p:nvPr/>
        </p:nvPicPr>
        <p:blipFill>
          <a:blip r:embed="rId3" cstate="print"/>
          <a:srcRect t="823" r="41508"/>
          <a:stretch>
            <a:fillRect/>
          </a:stretch>
        </p:blipFill>
        <p:spPr>
          <a:xfrm>
            <a:off x="7579507" y="1629296"/>
            <a:ext cx="1124656" cy="1264374"/>
          </a:xfrm>
          <a:prstGeom prst="rect">
            <a:avLst/>
          </a:prstGeom>
        </p:spPr>
      </p:pic>
      <p:pic>
        <p:nvPicPr>
          <p:cNvPr id="8" name="Picture 7" descr="intranet.jpg"/>
          <p:cNvPicPr>
            <a:picLocks noChangeAspect="1"/>
          </p:cNvPicPr>
          <p:nvPr/>
        </p:nvPicPr>
        <p:blipFill>
          <a:blip r:embed="rId4" cstate="print"/>
          <a:stretch>
            <a:fillRect/>
          </a:stretch>
        </p:blipFill>
        <p:spPr>
          <a:xfrm>
            <a:off x="6994376" y="5259441"/>
            <a:ext cx="1446510" cy="108348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6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99363">
                                            <p:txEl>
                                              <p:pRg st="3" end="3"/>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99363">
                                            <p:txEl>
                                              <p:pRg st="4" end="4"/>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99363">
                                            <p:txEl>
                                              <p:pRg st="5" end="5"/>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993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AutoShape 2"/>
          <p:cNvSpPr>
            <a:spLocks noGrp="1" noChangeArrowheads="1"/>
          </p:cNvSpPr>
          <p:nvPr>
            <p:ph type="title"/>
          </p:nvPr>
        </p:nvSpPr>
        <p:spPr>
          <a:xfrm>
            <a:off x="762000" y="914400"/>
            <a:ext cx="7010400" cy="609600"/>
          </a:xfrm>
        </p:spPr>
        <p:txBody>
          <a:bodyPr/>
          <a:lstStyle/>
          <a:p>
            <a:r>
              <a:rPr lang="en-US" dirty="0" smtClean="0"/>
              <a:t>Changes:  Initial Processing</a:t>
            </a:r>
            <a:endParaRPr lang="en-US" dirty="0"/>
          </a:p>
        </p:txBody>
      </p:sp>
      <p:sp>
        <p:nvSpPr>
          <p:cNvPr id="399363" name="Rectangle 3"/>
          <p:cNvSpPr>
            <a:spLocks noGrp="1" noChangeArrowheads="1"/>
          </p:cNvSpPr>
          <p:nvPr>
            <p:ph idx="1"/>
          </p:nvPr>
        </p:nvSpPr>
        <p:spPr>
          <a:xfrm>
            <a:off x="838200" y="1724628"/>
            <a:ext cx="8305800" cy="4676172"/>
          </a:xfrm>
        </p:spPr>
        <p:txBody>
          <a:bodyPr/>
          <a:lstStyle/>
          <a:p>
            <a:pPr marL="342900" lvl="1" indent="-342900">
              <a:buNone/>
            </a:pPr>
            <a:r>
              <a:rPr lang="en-US" sz="2800" b="1" dirty="0" smtClean="0"/>
              <a:t>Statement of Position form (in RC case) will include: </a:t>
            </a:r>
            <a:r>
              <a:rPr lang="en-US" sz="1800" dirty="0" smtClean="0">
                <a:solidFill>
                  <a:srgbClr val="008000"/>
                </a:solidFill>
              </a:rPr>
              <a:t>(Sec. 102.63(b))</a:t>
            </a:r>
            <a:endParaRPr lang="en-US" b="1" dirty="0" smtClean="0"/>
          </a:p>
          <a:p>
            <a:pPr lvl="1">
              <a:buFont typeface="Wingdings" pitchFamily="2" charset="2"/>
              <a:buChar char="§"/>
            </a:pPr>
            <a:r>
              <a:rPr lang="en-US" b="1" dirty="0" smtClean="0">
                <a:solidFill>
                  <a:srgbClr val="000000"/>
                </a:solidFill>
              </a:rPr>
              <a:t>Jurisdiction and commerce (completed commerce questionnaire)</a:t>
            </a:r>
          </a:p>
          <a:p>
            <a:pPr lvl="1">
              <a:buFont typeface="Wingdings" pitchFamily="2" charset="2"/>
              <a:buChar char="§"/>
            </a:pPr>
            <a:r>
              <a:rPr lang="en-US" b="1" dirty="0" smtClean="0">
                <a:solidFill>
                  <a:srgbClr val="000000"/>
                </a:solidFill>
              </a:rPr>
              <a:t>Whether Employer agrees proposed unit is appropriate. If not:</a:t>
            </a:r>
          </a:p>
          <a:p>
            <a:pPr lvl="2">
              <a:buFont typeface="Wingdings" pitchFamily="2" charset="2"/>
              <a:buChar char="§"/>
            </a:pPr>
            <a:r>
              <a:rPr lang="en-US" b="1" dirty="0" smtClean="0">
                <a:solidFill>
                  <a:schemeClr val="tx2"/>
                </a:solidFill>
              </a:rPr>
              <a:t>Basis for contention it is not appropriate</a:t>
            </a:r>
          </a:p>
          <a:p>
            <a:pPr lvl="2">
              <a:buFont typeface="Wingdings" pitchFamily="2" charset="2"/>
              <a:buChar char="§"/>
            </a:pPr>
            <a:r>
              <a:rPr lang="en-US" b="1" dirty="0" smtClean="0">
                <a:solidFill>
                  <a:schemeClr val="tx2"/>
                </a:solidFill>
              </a:rPr>
              <a:t>The classifications, locations, or other employee groupings that should be added or excluded</a:t>
            </a:r>
          </a:p>
          <a:p>
            <a:pPr lvl="1">
              <a:buFont typeface="Wingdings" pitchFamily="2" charset="2"/>
              <a:buChar char="§"/>
            </a:pPr>
            <a:r>
              <a:rPr lang="en-US" b="1" dirty="0" smtClean="0">
                <a:solidFill>
                  <a:srgbClr val="000000"/>
                </a:solidFill>
              </a:rPr>
              <a:t>Individuals whose voting eligibility the Employer intends to contest at the pre-election hearing and the basis for each such contention</a:t>
            </a:r>
          </a:p>
          <a:p>
            <a:pPr>
              <a:buFont typeface="Wingdings" pitchFamily="2" charset="2"/>
              <a:buChar char="§"/>
            </a:pPr>
            <a:endParaRPr lang="en-US" b="1" dirty="0">
              <a:solidFill>
                <a:srgbClr val="000000"/>
              </a:solidFill>
            </a:endParaRPr>
          </a:p>
        </p:txBody>
      </p:sp>
      <p:sp>
        <p:nvSpPr>
          <p:cNvPr id="7" name="Slide Number Placeholder 5"/>
          <p:cNvSpPr>
            <a:spLocks noGrp="1"/>
          </p:cNvSpPr>
          <p:nvPr>
            <p:ph type="sldNum" sz="quarter" idx="12"/>
          </p:nvPr>
        </p:nvSpPr>
        <p:spPr/>
        <p:txBody>
          <a:bodyPr/>
          <a:lstStyle/>
          <a:p>
            <a:fld id="{E1719489-2605-427A-877C-ACBAEABE1E95}" type="slidenum">
              <a:rPr lang="en-US"/>
              <a:pPr/>
              <a:t>9</a:t>
            </a:fld>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9936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9936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9936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9936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9936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apsules">
  <a:themeElements>
    <a:clrScheme name="NLRB">
      <a:dk1>
        <a:srgbClr val="C00000"/>
      </a:dk1>
      <a:lt1>
        <a:srgbClr val="FFFFFF"/>
      </a:lt1>
      <a:dk2>
        <a:srgbClr val="2828FF"/>
      </a:dk2>
      <a:lt2>
        <a:srgbClr val="666699"/>
      </a:lt2>
      <a:accent1>
        <a:srgbClr val="33CCCC"/>
      </a:accent1>
      <a:accent2>
        <a:srgbClr val="000099"/>
      </a:accent2>
      <a:accent3>
        <a:srgbClr val="196665"/>
      </a:accent3>
      <a:accent4>
        <a:srgbClr val="005DC0"/>
      </a:accent4>
      <a:accent5>
        <a:srgbClr val="ADE2E2"/>
      </a:accent5>
      <a:accent6>
        <a:srgbClr val="6E82D6"/>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ctr" anchorCtr="0" compatLnSpc="1">
        <a:prstTxWarp prst="textNoShape">
          <a:avLst/>
        </a:prstTxWarp>
        <a:spAutoFit/>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8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
      <a:clrScheme name="Capsules 9">
        <a:dk1>
          <a:srgbClr val="003366"/>
        </a:dk1>
        <a:lt1>
          <a:srgbClr val="FFFFFF"/>
        </a:lt1>
        <a:dk2>
          <a:srgbClr val="006666"/>
        </a:dk2>
        <a:lt2>
          <a:srgbClr val="666699"/>
        </a:lt2>
        <a:accent1>
          <a:srgbClr val="33CCCC"/>
        </a:accent1>
        <a:accent2>
          <a:srgbClr val="7A90EC"/>
        </a:accent2>
        <a:accent3>
          <a:srgbClr val="FFFFFF"/>
        </a:accent3>
        <a:accent4>
          <a:srgbClr val="002A56"/>
        </a:accent4>
        <a:accent5>
          <a:srgbClr val="ADE2E2"/>
        </a:accent5>
        <a:accent6>
          <a:srgbClr val="6E82D6"/>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0">
        <a:dk1>
          <a:srgbClr val="003366"/>
        </a:dk1>
        <a:lt1>
          <a:srgbClr val="FFFFFF"/>
        </a:lt1>
        <a:dk2>
          <a:srgbClr val="000099"/>
        </a:dk2>
        <a:lt2>
          <a:srgbClr val="666699"/>
        </a:lt2>
        <a:accent1>
          <a:srgbClr val="33CCCC"/>
        </a:accent1>
        <a:accent2>
          <a:srgbClr val="7A90EC"/>
        </a:accent2>
        <a:accent3>
          <a:srgbClr val="FFFFFF"/>
        </a:accent3>
        <a:accent4>
          <a:srgbClr val="002A56"/>
        </a:accent4>
        <a:accent5>
          <a:srgbClr val="ADE2E2"/>
        </a:accent5>
        <a:accent6>
          <a:srgbClr val="6E82D6"/>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1">
        <a:dk1>
          <a:srgbClr val="FF0000"/>
        </a:dk1>
        <a:lt1>
          <a:srgbClr val="FFFFFF"/>
        </a:lt1>
        <a:dk2>
          <a:srgbClr val="000099"/>
        </a:dk2>
        <a:lt2>
          <a:srgbClr val="666699"/>
        </a:lt2>
        <a:accent1>
          <a:srgbClr val="33CCCC"/>
        </a:accent1>
        <a:accent2>
          <a:srgbClr val="7A90EC"/>
        </a:accent2>
        <a:accent3>
          <a:srgbClr val="FFFFFF"/>
        </a:accent3>
        <a:accent4>
          <a:srgbClr val="DA0000"/>
        </a:accent4>
        <a:accent5>
          <a:srgbClr val="ADE2E2"/>
        </a:accent5>
        <a:accent6>
          <a:srgbClr val="6E82D6"/>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12">
        <a:dk1>
          <a:srgbClr val="FF0000"/>
        </a:dk1>
        <a:lt1>
          <a:srgbClr val="FFFFFF"/>
        </a:lt1>
        <a:dk2>
          <a:srgbClr val="000099"/>
        </a:dk2>
        <a:lt2>
          <a:srgbClr val="666699"/>
        </a:lt2>
        <a:accent1>
          <a:srgbClr val="33CCCC"/>
        </a:accent1>
        <a:accent2>
          <a:srgbClr val="7A90EC"/>
        </a:accent2>
        <a:accent3>
          <a:srgbClr val="FFFFFF"/>
        </a:accent3>
        <a:accent4>
          <a:srgbClr val="DA0000"/>
        </a:accent4>
        <a:accent5>
          <a:srgbClr val="ADE2E2"/>
        </a:accent5>
        <a:accent6>
          <a:srgbClr val="6E82D6"/>
        </a:accent6>
        <a:hlink>
          <a:srgbClr val="FFFF66"/>
        </a:hlink>
        <a:folHlink>
          <a:srgbClr val="CC99FF"/>
        </a:folHlink>
      </a:clrScheme>
      <a:clrMap bg1="lt1" tx1="dk1" bg2="lt2" tx2="dk2" accent1="accent1" accent2="accent2" accent3="accent3" accent4="accent4" accent5="accent5" accent6="accent6" hlink="hlink" folHlink="folHlink"/>
    </a:extraClrScheme>
    <a:extraClrScheme>
      <a:clrScheme name="Capsules 13">
        <a:dk1>
          <a:srgbClr val="FF0000"/>
        </a:dk1>
        <a:lt1>
          <a:srgbClr val="FFFFFF"/>
        </a:lt1>
        <a:dk2>
          <a:srgbClr val="000099"/>
        </a:dk2>
        <a:lt2>
          <a:srgbClr val="666699"/>
        </a:lt2>
        <a:accent1>
          <a:srgbClr val="33CCCC"/>
        </a:accent1>
        <a:accent2>
          <a:srgbClr val="7A90EC"/>
        </a:accent2>
        <a:accent3>
          <a:srgbClr val="FFFFFF"/>
        </a:accent3>
        <a:accent4>
          <a:srgbClr val="DA0000"/>
        </a:accent4>
        <a:accent5>
          <a:srgbClr val="ADE2E2"/>
        </a:accent5>
        <a:accent6>
          <a:srgbClr val="6E82D6"/>
        </a:accent6>
        <a:hlink>
          <a:srgbClr val="00FFCC"/>
        </a:hlink>
        <a:folHlink>
          <a:srgbClr val="CC99FF"/>
        </a:folHlink>
      </a:clrScheme>
      <a:clrMap bg1="lt1" tx1="dk1" bg2="lt2" tx2="dk2" accent1="accent1" accent2="accent2" accent3="accent3" accent4="accent4" accent5="accent5" accent6="accent6" hlink="hlink" folHlink="folHlink"/>
    </a:extraClrScheme>
    <a:extraClrScheme>
      <a:clrScheme name="Capsules 14">
        <a:dk1>
          <a:srgbClr val="FF0000"/>
        </a:dk1>
        <a:lt1>
          <a:srgbClr val="FFFFFF"/>
        </a:lt1>
        <a:dk2>
          <a:srgbClr val="000099"/>
        </a:dk2>
        <a:lt2>
          <a:srgbClr val="666699"/>
        </a:lt2>
        <a:accent1>
          <a:srgbClr val="33CCCC"/>
        </a:accent1>
        <a:accent2>
          <a:srgbClr val="7A90EC"/>
        </a:accent2>
        <a:accent3>
          <a:srgbClr val="FFFFFF"/>
        </a:accent3>
        <a:accent4>
          <a:srgbClr val="DA0000"/>
        </a:accent4>
        <a:accent5>
          <a:srgbClr val="ADE2E2"/>
        </a:accent5>
        <a:accent6>
          <a:srgbClr val="6E82D6"/>
        </a:accent6>
        <a:hlink>
          <a:srgbClr val="00CC99"/>
        </a:hlink>
        <a:folHlink>
          <a:srgbClr val="CC99FF"/>
        </a:folHlink>
      </a:clrScheme>
      <a:clrMap bg1="lt1" tx1="dk1" bg2="lt2" tx2="dk2" accent1="accent1" accent2="accent2" accent3="accent3" accent4="accent4" accent5="accent5" accent6="accent6" hlink="hlink" folHlink="folHlink"/>
    </a:extraClrScheme>
    <a:extraClrScheme>
      <a:clrScheme name="Capsules 15">
        <a:dk1>
          <a:srgbClr val="000099"/>
        </a:dk1>
        <a:lt1>
          <a:srgbClr val="FFFFFF"/>
        </a:lt1>
        <a:dk2>
          <a:srgbClr val="FF0000"/>
        </a:dk2>
        <a:lt2>
          <a:srgbClr val="666699"/>
        </a:lt2>
        <a:accent1>
          <a:srgbClr val="33CCCC"/>
        </a:accent1>
        <a:accent2>
          <a:srgbClr val="7A90EC"/>
        </a:accent2>
        <a:accent3>
          <a:srgbClr val="FFFFFF"/>
        </a:accent3>
        <a:accent4>
          <a:srgbClr val="000082"/>
        </a:accent4>
        <a:accent5>
          <a:srgbClr val="ADE2E2"/>
        </a:accent5>
        <a:accent6>
          <a:srgbClr val="6E82D6"/>
        </a:accent6>
        <a:hlink>
          <a:srgbClr val="00CC99"/>
        </a:hlink>
        <a:folHlink>
          <a:srgbClr val="CC99FF"/>
        </a:folHlink>
      </a:clrScheme>
      <a:clrMap bg1="lt1" tx1="dk1" bg2="lt2" tx2="dk2" accent1="accent1" accent2="accent2" accent3="accent3" accent4="accent4" accent5="accent5" accent6="accent6" hlink="hlink" folHlink="folHlink"/>
    </a:extraClrScheme>
    <a:extraClrScheme>
      <a:clrScheme name="Capsules 16">
        <a:dk1>
          <a:srgbClr val="000099"/>
        </a:dk1>
        <a:lt1>
          <a:srgbClr val="FFFFFF"/>
        </a:lt1>
        <a:dk2>
          <a:srgbClr val="CC0000"/>
        </a:dk2>
        <a:lt2>
          <a:srgbClr val="666699"/>
        </a:lt2>
        <a:accent1>
          <a:srgbClr val="33CCCC"/>
        </a:accent1>
        <a:accent2>
          <a:srgbClr val="7A90EC"/>
        </a:accent2>
        <a:accent3>
          <a:srgbClr val="FFFFFF"/>
        </a:accent3>
        <a:accent4>
          <a:srgbClr val="000082"/>
        </a:accent4>
        <a:accent5>
          <a:srgbClr val="ADE2E2"/>
        </a:accent5>
        <a:accent6>
          <a:srgbClr val="6E82D6"/>
        </a:accent6>
        <a:hlink>
          <a:srgbClr val="00CC99"/>
        </a:hlink>
        <a:folHlink>
          <a:srgbClr val="CC99F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14443</TotalTime>
  <Words>1341</Words>
  <Application>Microsoft Office PowerPoint</Application>
  <PresentationFormat>On-screen Show (4:3)</PresentationFormat>
  <Paragraphs>282</Paragraphs>
  <Slides>32</Slides>
  <Notes>29</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Capsules</vt:lpstr>
      <vt:lpstr>NLRB Representation Case  Rule Changes</vt:lpstr>
      <vt:lpstr>Overview of Presentation</vt:lpstr>
      <vt:lpstr>Procedural History</vt:lpstr>
      <vt:lpstr>Procedural History</vt:lpstr>
      <vt:lpstr>Changes:  Filing the Petition</vt:lpstr>
      <vt:lpstr>Changes:  Filing the Petition</vt:lpstr>
      <vt:lpstr>Changes:  Initial Processing</vt:lpstr>
      <vt:lpstr>Changes:  Initial Processing</vt:lpstr>
      <vt:lpstr>Changes:  Initial Processing</vt:lpstr>
      <vt:lpstr>Changes:  Initial Processing</vt:lpstr>
      <vt:lpstr>Changes:  Initial Processing</vt:lpstr>
      <vt:lpstr>Changes:  Initial Processing</vt:lpstr>
      <vt:lpstr>Changes:  Initial Processing</vt:lpstr>
      <vt:lpstr>Changes:  Initial Processing</vt:lpstr>
      <vt:lpstr>Changes: Pre-Election Hearing</vt:lpstr>
      <vt:lpstr>Changes: Pre-Election Hearing</vt:lpstr>
      <vt:lpstr>Changes: Pre-Election Hearing</vt:lpstr>
      <vt:lpstr>Changes: Pre-Election Hearing</vt:lpstr>
      <vt:lpstr>Changes: Pre-Election Hearing</vt:lpstr>
      <vt:lpstr>Changes: Pre-Election Hearing</vt:lpstr>
      <vt:lpstr>Changes: Pre-Election Hearing</vt:lpstr>
      <vt:lpstr>Changes: Pre-Election Hearing</vt:lpstr>
      <vt:lpstr>Changes: Decision and Direction of Election</vt:lpstr>
      <vt:lpstr>Changes:  Decision and Direction of Election</vt:lpstr>
      <vt:lpstr>Changes:  Election</vt:lpstr>
      <vt:lpstr>Changes:  Election</vt:lpstr>
      <vt:lpstr>Changes:  Election</vt:lpstr>
      <vt:lpstr>Changes:  Election</vt:lpstr>
      <vt:lpstr>Changes:  Post-Election</vt:lpstr>
      <vt:lpstr>Changes:  Post-Election</vt:lpstr>
      <vt:lpstr>Changes:  Blocking Charges (Sec. 103.20)</vt:lpstr>
      <vt:lpstr>Implementation of Final Rule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the NLRB</dc:title>
  <dc:creator>Dorothy D. Wilson</dc:creator>
  <cp:lastModifiedBy>Dottie Wilson</cp:lastModifiedBy>
  <cp:revision>453</cp:revision>
  <cp:lastPrinted>2002-03-21T20:24:19Z</cp:lastPrinted>
  <dcterms:created xsi:type="dcterms:W3CDTF">1999-10-28T17:52:50Z</dcterms:created>
  <dcterms:modified xsi:type="dcterms:W3CDTF">2015-04-02T15:55:50Z</dcterms:modified>
</cp:coreProperties>
</file>